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2"/>
  </p:notesMasterIdLst>
  <p:sldIdLst>
    <p:sldId id="281" r:id="rId2"/>
    <p:sldId id="289" r:id="rId3"/>
    <p:sldId id="261" r:id="rId4"/>
    <p:sldId id="260" r:id="rId5"/>
    <p:sldId id="282" r:id="rId6"/>
    <p:sldId id="286" r:id="rId7"/>
    <p:sldId id="288" r:id="rId8"/>
    <p:sldId id="283" r:id="rId9"/>
    <p:sldId id="290" r:id="rId10"/>
    <p:sldId id="2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403C"/>
    <a:srgbClr val="57443F"/>
    <a:srgbClr val="5C2E23"/>
    <a:srgbClr val="471717"/>
    <a:srgbClr val="939493"/>
    <a:srgbClr val="4B4C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5FECDB-35DD-7207-C8F5-90F5B8E244EB}" v="192" dt="2022-10-19T19:58:23.103"/>
    <p1510:client id="{213253A2-1406-0CA2-9E5E-098D41AAE8B1}" v="17" dt="2022-11-29T19:29:27.819"/>
    <p1510:client id="{2E63F266-5CDD-4253-0677-0B7B1C64547B}" v="222" dt="2023-09-29T16:58:30.577"/>
    <p1510:client id="{3DB16800-F7E3-9F03-9706-2F2162CFF8C3}" v="124" dt="2022-10-14T18:14:03.965"/>
    <p1510:client id="{8E3CDB4A-3871-F5AA-35BA-EC95A6F76DC1}" v="6" dt="2023-09-07T19:28:42.836"/>
    <p1510:client id="{90B4512D-7FDE-F170-496C-198B41B9D0F7}" v="517" dt="2023-08-31T20:11:44.749"/>
    <p1510:client id="{92E88BCE-B906-7316-2FDD-34D7FA06CE91}" v="628" dt="2022-10-11T19:48:32.213"/>
    <p1510:client id="{B1444260-2CED-8EB9-BE7E-2AB06EC9D511}" v="106" dt="2023-09-06T10:34:59.728"/>
    <p1510:client id="{B1DD5CB4-6AD0-DEFA-36DD-B3BAB6925177}" v="308" dt="2022-10-14T20:12:21.452"/>
    <p1510:client id="{C3007F9E-E5E3-A364-511C-A75925807B49}" v="34" dt="2022-10-17T15:38:49.471"/>
    <p1510:client id="{D0511A07-27EA-610C-9F7B-8E4DAE2C03EE}" v="490" dt="2023-09-18T14:52:06.205"/>
    <p1510:client id="{F148CC6D-6F00-75C7-D0D1-D93BD6FB1A7D}" v="10" dt="2023-09-13T13:22:27.281"/>
    <p1510:client id="{F971AF78-E998-670C-2EC2-57889DBC0398}" v="8" dt="2022-10-14T17:12:37.3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40330-E71F-45B7-B694-AF887E2DF8B7}" type="datetimeFigureOut">
              <a:t>10/6/2023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E3275-23E3-4B0C-998A-C17163CD5EC9}" type="slidenum">
              <a:t>‹#›</a:t>
            </a:fld>
            <a:endParaRPr lang="en-US"/>
          </a:p>
        </p:txBody>
      </p:sp>
    </p:spTree>
    <p:extLst>
      <p:ext uri="{BB962C8B-B14F-4D97-AF65-F5344CB8AC3E}">
        <p14:creationId xmlns:p14="http://schemas.microsoft.com/office/powerpoint/2010/main" val="43416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Today we will be reviewing the proposed major service changes for the Winter 2024 assignment. Changes include...</a:t>
            </a:r>
          </a:p>
        </p:txBody>
      </p:sp>
      <p:sp>
        <p:nvSpPr>
          <p:cNvPr id="4" name="Slide Number Placeholder 3"/>
          <p:cNvSpPr>
            <a:spLocks noGrp="1"/>
          </p:cNvSpPr>
          <p:nvPr>
            <p:ph type="sldNum" sz="quarter" idx="5"/>
          </p:nvPr>
        </p:nvSpPr>
        <p:spPr/>
        <p:txBody>
          <a:bodyPr/>
          <a:lstStyle/>
          <a:p>
            <a:fld id="{A26E3275-23E3-4B0C-998A-C17163CD5EC9}" type="slidenum">
              <a:rPr lang="en-US"/>
              <a:t>1</a:t>
            </a:fld>
            <a:endParaRPr lang="en-US"/>
          </a:p>
        </p:txBody>
      </p:sp>
    </p:spTree>
    <p:extLst>
      <p:ext uri="{BB962C8B-B14F-4D97-AF65-F5344CB8AC3E}">
        <p14:creationId xmlns:p14="http://schemas.microsoft.com/office/powerpoint/2010/main" val="2195146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Additional details about the service change as well as the public comment record are included in the TITLE VI WINTER 2024 report. At this time can I help answer any questions?</a:t>
            </a:r>
          </a:p>
        </p:txBody>
      </p:sp>
      <p:sp>
        <p:nvSpPr>
          <p:cNvPr id="4" name="Slide Number Placeholder 3"/>
          <p:cNvSpPr>
            <a:spLocks noGrp="1"/>
          </p:cNvSpPr>
          <p:nvPr>
            <p:ph type="sldNum" sz="quarter" idx="5"/>
          </p:nvPr>
        </p:nvSpPr>
        <p:spPr/>
        <p:txBody>
          <a:bodyPr/>
          <a:lstStyle/>
          <a:p>
            <a:fld id="{A26E3275-23E3-4B0C-998A-C17163CD5EC9}" type="slidenum">
              <a:rPr lang="en-US"/>
              <a:t>10</a:t>
            </a:fld>
            <a:endParaRPr lang="en-US"/>
          </a:p>
        </p:txBody>
      </p:sp>
    </p:spTree>
    <p:extLst>
      <p:ext uri="{BB962C8B-B14F-4D97-AF65-F5344CB8AC3E}">
        <p14:creationId xmlns:p14="http://schemas.microsoft.com/office/powerpoint/2010/main" val="255985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addition to the changes to the fixed line, the Flex service area will expand as well. What is currently the Rossford Zone will expand to include the Oregon jurisdiction and some of East Toledo. Once in place this will be referred to as the East Zone.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A26E3275-23E3-4B0C-998A-C17163CD5EC9}" type="slidenum">
              <a:rPr lang="en-US"/>
              <a:t>2</a:t>
            </a:fld>
            <a:endParaRPr lang="en-US"/>
          </a:p>
        </p:txBody>
      </p:sp>
    </p:spTree>
    <p:extLst>
      <p:ext uri="{BB962C8B-B14F-4D97-AF65-F5344CB8AC3E}">
        <p14:creationId xmlns:p14="http://schemas.microsoft.com/office/powerpoint/2010/main" val="558782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proposal for Route 2 has it extend along Starr, Wheeling, and Navarre in order to provide access to the major shopping centers including the Walmart Supercenter. This also extends the ¾ mile buffer service area for TARPS.</a:t>
            </a:r>
          </a:p>
        </p:txBody>
      </p:sp>
      <p:sp>
        <p:nvSpPr>
          <p:cNvPr id="4" name="Slide Number Placeholder 3"/>
          <p:cNvSpPr>
            <a:spLocks noGrp="1"/>
          </p:cNvSpPr>
          <p:nvPr>
            <p:ph type="sldNum" sz="quarter" idx="5"/>
          </p:nvPr>
        </p:nvSpPr>
        <p:spPr/>
        <p:txBody>
          <a:bodyPr/>
          <a:lstStyle/>
          <a:p>
            <a:fld id="{A26E3275-23E3-4B0C-998A-C17163CD5EC9}" type="slidenum">
              <a:rPr lang="en-US"/>
              <a:t>3</a:t>
            </a:fld>
            <a:endParaRPr lang="en-US"/>
          </a:p>
        </p:txBody>
      </p:sp>
    </p:spTree>
    <p:extLst>
      <p:ext uri="{BB962C8B-B14F-4D97-AF65-F5344CB8AC3E}">
        <p14:creationId xmlns:p14="http://schemas.microsoft.com/office/powerpoint/2010/main" val="3214477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Route 52 will not change shape. </a:t>
            </a:r>
            <a:r>
              <a:rPr lang="en-US" dirty="0"/>
              <a:t>Route 52 provides a circular service around </a:t>
            </a:r>
            <a:r>
              <a:rPr lang="en-US" dirty="0" err="1"/>
              <a:t>Tremainsville</a:t>
            </a:r>
            <a:r>
              <a:rPr lang="en-US" dirty="0"/>
              <a:t>, Secor, Sylvania, and Franklin Park Mall. In conjunction with balancing service scheduling and to improve weekend service, the frequency will be doubled.</a:t>
            </a:r>
          </a:p>
        </p:txBody>
      </p:sp>
      <p:sp>
        <p:nvSpPr>
          <p:cNvPr id="4" name="Slide Number Placeholder 3"/>
          <p:cNvSpPr>
            <a:spLocks noGrp="1"/>
          </p:cNvSpPr>
          <p:nvPr>
            <p:ph type="sldNum" sz="quarter" idx="5"/>
          </p:nvPr>
        </p:nvSpPr>
        <p:spPr/>
        <p:txBody>
          <a:bodyPr/>
          <a:lstStyle/>
          <a:p>
            <a:fld id="{A26E3275-23E3-4B0C-998A-C17163CD5EC9}" type="slidenum">
              <a:rPr lang="en-US"/>
              <a:t>4</a:t>
            </a:fld>
            <a:endParaRPr lang="en-US"/>
          </a:p>
        </p:txBody>
      </p:sp>
    </p:spTree>
    <p:extLst>
      <p:ext uri="{BB962C8B-B14F-4D97-AF65-F5344CB8AC3E}">
        <p14:creationId xmlns:p14="http://schemas.microsoft.com/office/powerpoint/2010/main" val="48523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removal of Route 51 was part of the near term improvements proposed with TARTA NEXT last year. The removal will mean stops along Alexis and Talmadge north of Monroe will no longer have fixed route service. However, the TARPS ¾ mile buffer will NOT be reduced. The TARPS service area will be maintained for paratransit users.</a:t>
            </a:r>
            <a:endParaRPr lang="en-US" dirty="0"/>
          </a:p>
        </p:txBody>
      </p:sp>
      <p:sp>
        <p:nvSpPr>
          <p:cNvPr id="4" name="Slide Number Placeholder 3"/>
          <p:cNvSpPr>
            <a:spLocks noGrp="1"/>
          </p:cNvSpPr>
          <p:nvPr>
            <p:ph type="sldNum" sz="quarter" idx="5"/>
          </p:nvPr>
        </p:nvSpPr>
        <p:spPr/>
        <p:txBody>
          <a:bodyPr/>
          <a:lstStyle/>
          <a:p>
            <a:fld id="{A26E3275-23E3-4B0C-998A-C17163CD5EC9}" type="slidenum">
              <a:rPr lang="en-US"/>
              <a:t>5</a:t>
            </a:fld>
            <a:endParaRPr lang="en-US"/>
          </a:p>
        </p:txBody>
      </p:sp>
    </p:spTree>
    <p:extLst>
      <p:ext uri="{BB962C8B-B14F-4D97-AF65-F5344CB8AC3E}">
        <p14:creationId xmlns:p14="http://schemas.microsoft.com/office/powerpoint/2010/main" val="1802947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For those who still need service for the area, TARTA flex NW zone is still an option. Additionally TARTA fixed line service will still be available from other routes on Secor, Monroe, and around Franklin Park Mall.</a:t>
            </a:r>
          </a:p>
        </p:txBody>
      </p:sp>
      <p:sp>
        <p:nvSpPr>
          <p:cNvPr id="4" name="Slide Number Placeholder 3"/>
          <p:cNvSpPr>
            <a:spLocks noGrp="1"/>
          </p:cNvSpPr>
          <p:nvPr>
            <p:ph type="sldNum" sz="quarter" idx="5"/>
          </p:nvPr>
        </p:nvSpPr>
        <p:spPr/>
        <p:txBody>
          <a:bodyPr/>
          <a:lstStyle/>
          <a:p>
            <a:fld id="{A26E3275-23E3-4B0C-998A-C17163CD5EC9}" type="slidenum">
              <a:rPr lang="en-US"/>
              <a:t>6</a:t>
            </a:fld>
            <a:endParaRPr lang="en-US"/>
          </a:p>
        </p:txBody>
      </p:sp>
    </p:spTree>
    <p:extLst>
      <p:ext uri="{BB962C8B-B14F-4D97-AF65-F5344CB8AC3E}">
        <p14:creationId xmlns:p14="http://schemas.microsoft.com/office/powerpoint/2010/main" val="1391667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reason behind the removal of Route 51 is because it has been the lowest performing route. </a:t>
            </a:r>
          </a:p>
        </p:txBody>
      </p:sp>
      <p:sp>
        <p:nvSpPr>
          <p:cNvPr id="4" name="Slide Number Placeholder 3"/>
          <p:cNvSpPr>
            <a:spLocks noGrp="1"/>
          </p:cNvSpPr>
          <p:nvPr>
            <p:ph type="sldNum" sz="quarter" idx="5"/>
          </p:nvPr>
        </p:nvSpPr>
        <p:spPr/>
        <p:txBody>
          <a:bodyPr/>
          <a:lstStyle/>
          <a:p>
            <a:fld id="{A26E3275-23E3-4B0C-998A-C17163CD5EC9}" type="slidenum">
              <a:rPr lang="en-US"/>
              <a:t>7</a:t>
            </a:fld>
            <a:endParaRPr lang="en-US"/>
          </a:p>
        </p:txBody>
      </p:sp>
    </p:spTree>
    <p:extLst>
      <p:ext uri="{BB962C8B-B14F-4D97-AF65-F5344CB8AC3E}">
        <p14:creationId xmlns:p14="http://schemas.microsoft.com/office/powerpoint/2010/main" val="1983029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slide</a:t>
            </a:r>
          </a:p>
        </p:txBody>
      </p:sp>
      <p:sp>
        <p:nvSpPr>
          <p:cNvPr id="4" name="Slide Number Placeholder 3"/>
          <p:cNvSpPr>
            <a:spLocks noGrp="1"/>
          </p:cNvSpPr>
          <p:nvPr>
            <p:ph type="sldNum" sz="quarter" idx="5"/>
          </p:nvPr>
        </p:nvSpPr>
        <p:spPr/>
        <p:txBody>
          <a:bodyPr/>
          <a:lstStyle/>
          <a:p>
            <a:fld id="{A26E3275-23E3-4B0C-998A-C17163CD5EC9}" type="slidenum">
              <a:rPr lang="en-US"/>
              <a:t>8</a:t>
            </a:fld>
            <a:endParaRPr lang="en-US"/>
          </a:p>
        </p:txBody>
      </p:sp>
    </p:spTree>
    <p:extLst>
      <p:ext uri="{BB962C8B-B14F-4D97-AF65-F5344CB8AC3E}">
        <p14:creationId xmlns:p14="http://schemas.microsoft.com/office/powerpoint/2010/main" val="3167352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3 public engagement meetings set, 2 in person and 1 virtual. Notices were posted at the hub, on the TARTA website and social media, in the area newspapers, and invites were also sent to rider advocate groups like ABLE, the Ability Center, and the Area Office on Aging. There were 5 Facebook posts with a total of 19 comments from the public, 36 likes, 24 shares. Twitter (X) had had 5 posts with a total of 5 likes and 3 shares. Instagram had 4 posts with a total of 40 likes.</a:t>
            </a:r>
          </a:p>
          <a:p>
            <a:r>
              <a:rPr lang="en-US" dirty="0"/>
              <a:t>No emails were received regarding the service changes.</a:t>
            </a:r>
            <a:endParaRPr lang="en-US" dirty="0">
              <a:ea typeface="Calibri" panose="020F0502020204030204"/>
              <a:cs typeface="Calibri" panose="020F0502020204030204"/>
            </a:endParaRPr>
          </a:p>
          <a:p>
            <a:r>
              <a:rPr lang="en-US" dirty="0">
                <a:ea typeface="Calibri" panose="020F0502020204030204"/>
                <a:cs typeface="Calibri" panose="020F0502020204030204"/>
              </a:rPr>
              <a:t>The TARTA website page on Public Meetings had 146 unique views during the public comment period. This is close to the median for the TARTA website during that time.</a:t>
            </a:r>
            <a:endParaRPr lang="en-US" dirty="0"/>
          </a:p>
          <a:p>
            <a:r>
              <a:rPr lang="en-US" dirty="0"/>
              <a:t>Public turnout for the engagement meetings were 5 for September 6, 5 for September 7, and 3 for the September 13th virtual meeting.</a:t>
            </a:r>
            <a:endParaRPr lang="en-US" dirty="0">
              <a:ea typeface="Calibri"/>
              <a:cs typeface="Calibri"/>
            </a:endParaRPr>
          </a:p>
          <a:p>
            <a:r>
              <a:rPr lang="en-US" dirty="0"/>
              <a:t>Facebook comments expressed confusion and frustration regarding the inclusion of the Oregon extension as part of Route 2, as opposed to it being a standalone route or connected to an east Toledo Route like 12 or 14. During the public meetings, inquiries arose concerning the consequences of eliminating Route 51 for ADA riders and seeking further clarification on the specifics of the Flex </a:t>
            </a:r>
            <a:r>
              <a:rPr lang="en-US" dirty="0" err="1"/>
              <a:t>microtransit</a:t>
            </a:r>
            <a:r>
              <a:rPr lang="en-US" dirty="0"/>
              <a:t> service as an alternative choice.</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26E3275-23E3-4B0C-998A-C17163CD5EC9}" type="slidenum">
              <a:rPr lang="en-US"/>
              <a:t>9</a:t>
            </a:fld>
            <a:endParaRPr lang="en-US"/>
          </a:p>
        </p:txBody>
      </p:sp>
    </p:spTree>
    <p:extLst>
      <p:ext uri="{BB962C8B-B14F-4D97-AF65-F5344CB8AC3E}">
        <p14:creationId xmlns:p14="http://schemas.microsoft.com/office/powerpoint/2010/main" val="3702050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D243-2FFC-2E4D-BCFA-4627A64BA2B0}"/>
              </a:ext>
            </a:extLst>
          </p:cNvPr>
          <p:cNvSpPr>
            <a:spLocks noGrp="1"/>
          </p:cNvSpPr>
          <p:nvPr>
            <p:ph type="ctrTitle"/>
          </p:nvPr>
        </p:nvSpPr>
        <p:spPr>
          <a:xfrm>
            <a:off x="3094892" y="3565199"/>
            <a:ext cx="5844803" cy="538163"/>
          </a:xfrm>
        </p:spPr>
        <p:txBody>
          <a:bodyPr anchor="b">
            <a:normAutofit/>
          </a:bodyPr>
          <a:lstStyle>
            <a:lvl1pPr algn="r">
              <a:defRPr sz="3200"/>
            </a:lvl1pPr>
          </a:lstStyle>
          <a:p>
            <a:r>
              <a:rPr lang="en-US"/>
              <a:t>Click to edit Master title style</a:t>
            </a:r>
          </a:p>
        </p:txBody>
      </p:sp>
      <p:sp>
        <p:nvSpPr>
          <p:cNvPr id="3" name="Subtitle 2">
            <a:extLst>
              <a:ext uri="{FF2B5EF4-FFF2-40B4-BE49-F238E27FC236}">
                <a16:creationId xmlns:a16="http://schemas.microsoft.com/office/drawing/2014/main" id="{E05B0514-7769-6E4C-B02A-5540E84D262F}"/>
              </a:ext>
            </a:extLst>
          </p:cNvPr>
          <p:cNvSpPr>
            <a:spLocks noGrp="1"/>
          </p:cNvSpPr>
          <p:nvPr>
            <p:ph type="subTitle" idx="1" hasCustomPrompt="1"/>
          </p:nvPr>
        </p:nvSpPr>
        <p:spPr>
          <a:xfrm>
            <a:off x="4572000" y="4314570"/>
            <a:ext cx="4367695" cy="293306"/>
          </a:xfrm>
        </p:spPr>
        <p:txBody>
          <a:bodyPr>
            <a:normAutofit/>
          </a:bodyPr>
          <a:lstStyle>
            <a:lvl1pPr marL="0" indent="0" algn="r">
              <a:buNone/>
              <a:defRPr sz="1800" b="0" i="0" spc="300">
                <a:latin typeface="Avenir LT Std 35 Light" panose="020B04020202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00, 2020</a:t>
            </a:r>
          </a:p>
        </p:txBody>
      </p:sp>
      <p:pic>
        <p:nvPicPr>
          <p:cNvPr id="9" name="Picture 8">
            <a:extLst>
              <a:ext uri="{FF2B5EF4-FFF2-40B4-BE49-F238E27FC236}">
                <a16:creationId xmlns:a16="http://schemas.microsoft.com/office/drawing/2014/main" id="{56398409-65CD-FD4C-A31F-83A62D8CA999}"/>
              </a:ext>
            </a:extLst>
          </p:cNvPr>
          <p:cNvPicPr>
            <a:picLocks noChangeAspect="1"/>
          </p:cNvPicPr>
          <p:nvPr userDrawn="1"/>
        </p:nvPicPr>
        <p:blipFill rotWithShape="1">
          <a:blip r:embed="rId2"/>
          <a:srcRect l="333" t="612"/>
          <a:stretch/>
        </p:blipFill>
        <p:spPr>
          <a:xfrm>
            <a:off x="0" y="0"/>
            <a:ext cx="11632388" cy="6323788"/>
          </a:xfrm>
          <a:prstGeom prst="rect">
            <a:avLst/>
          </a:prstGeom>
        </p:spPr>
      </p:pic>
    </p:spTree>
    <p:extLst>
      <p:ext uri="{BB962C8B-B14F-4D97-AF65-F5344CB8AC3E}">
        <p14:creationId xmlns:p14="http://schemas.microsoft.com/office/powerpoint/2010/main" val="2095236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D2E7-1A83-AB4C-A930-66EB5D701B9C}"/>
              </a:ext>
            </a:extLst>
          </p:cNvPr>
          <p:cNvSpPr>
            <a:spLocks noGrp="1"/>
          </p:cNvSpPr>
          <p:nvPr>
            <p:ph type="title"/>
          </p:nvPr>
        </p:nvSpPr>
        <p:spPr>
          <a:xfrm>
            <a:off x="2175387" y="1131752"/>
            <a:ext cx="5245321" cy="693873"/>
          </a:xfrm>
        </p:spPr>
        <p:txBody>
          <a:bodyPr>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050AA59B-BD9C-AF47-B536-73840A0FFAA4}"/>
              </a:ext>
            </a:extLst>
          </p:cNvPr>
          <p:cNvSpPr>
            <a:spLocks noGrp="1"/>
          </p:cNvSpPr>
          <p:nvPr>
            <p:ph idx="1"/>
          </p:nvPr>
        </p:nvSpPr>
        <p:spPr>
          <a:xfrm>
            <a:off x="2175387" y="2128959"/>
            <a:ext cx="9178413" cy="4351338"/>
          </a:xfrm>
        </p:spPr>
        <p:txBody>
          <a:bodyPr/>
          <a:lstStyle>
            <a:lvl1pPr>
              <a:defRPr sz="2000" b="0" i="0">
                <a:latin typeface="Avenir LT Std 35 Light" panose="020B0402020203020204" pitchFamily="34" charset="77"/>
              </a:defRPr>
            </a:lvl1pPr>
            <a:lvl2pPr>
              <a:defRPr b="0" i="0">
                <a:latin typeface="Avenir LT Std 35 Light" panose="020B0402020203020204" pitchFamily="34" charset="77"/>
              </a:defRPr>
            </a:lvl2pPr>
            <a:lvl3pPr>
              <a:defRPr b="0" i="0">
                <a:latin typeface="Avenir LT Std 35 Light" panose="020B0402020203020204" pitchFamily="34" charset="77"/>
              </a:defRPr>
            </a:lvl3pPr>
            <a:lvl4pPr>
              <a:defRPr b="0" i="0">
                <a:latin typeface="Avenir LT Std 35 Light" panose="020B0402020203020204" pitchFamily="34" charset="77"/>
              </a:defRPr>
            </a:lvl4pPr>
            <a:lvl5pPr>
              <a:defRPr b="0" i="0">
                <a:latin typeface="Avenir LT Std 35 Light" panose="020B04020202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4E039EAE-DE72-D743-8DB1-EB74CE88042A}"/>
              </a:ext>
            </a:extLst>
          </p:cNvPr>
          <p:cNvSpPr txBox="1"/>
          <p:nvPr userDrawn="1"/>
        </p:nvSpPr>
        <p:spPr>
          <a:xfrm>
            <a:off x="11438785" y="5583821"/>
            <a:ext cx="368352" cy="276999"/>
          </a:xfrm>
          <a:prstGeom prst="rect">
            <a:avLst/>
          </a:prstGeom>
          <a:noFill/>
        </p:spPr>
        <p:txBody>
          <a:bodyPr wrap="square" rtlCol="0">
            <a:spAutoFit/>
          </a:bodyPr>
          <a:lstStyle/>
          <a:p>
            <a:pPr algn="ctr"/>
            <a:fld id="{95C35414-17B2-BE48-B421-F1358424615C}" type="slidenum">
              <a:rPr lang="en-US" sz="1200" smtClean="0">
                <a:solidFill>
                  <a:srgbClr val="939493"/>
                </a:solidFill>
                <a:latin typeface="Avenir LT Std 55 Roman" panose="020B0503020203020204" pitchFamily="34" charset="77"/>
              </a:rPr>
              <a:pPr algn="ctr"/>
              <a:t>‹#›</a:t>
            </a:fld>
            <a:endParaRPr lang="en-US" sz="1200">
              <a:solidFill>
                <a:srgbClr val="939493"/>
              </a:solidFill>
              <a:latin typeface="Avenir LT Std 55 Roman" panose="020B0503020203020204" pitchFamily="34" charset="77"/>
            </a:endParaRPr>
          </a:p>
        </p:txBody>
      </p:sp>
      <p:pic>
        <p:nvPicPr>
          <p:cNvPr id="10" name="Picture 9">
            <a:extLst>
              <a:ext uri="{FF2B5EF4-FFF2-40B4-BE49-F238E27FC236}">
                <a16:creationId xmlns:a16="http://schemas.microsoft.com/office/drawing/2014/main" id="{DBA3FBD5-0F90-424A-897F-1119A1271EBA}"/>
              </a:ext>
            </a:extLst>
          </p:cNvPr>
          <p:cNvPicPr>
            <a:picLocks noChangeAspect="1"/>
          </p:cNvPicPr>
          <p:nvPr userDrawn="1"/>
        </p:nvPicPr>
        <p:blipFill rotWithShape="1">
          <a:blip r:embed="rId2"/>
          <a:srcRect l="333" t="600"/>
          <a:stretch/>
        </p:blipFill>
        <p:spPr>
          <a:xfrm>
            <a:off x="0" y="0"/>
            <a:ext cx="11632388" cy="6438088"/>
          </a:xfrm>
          <a:prstGeom prst="rect">
            <a:avLst/>
          </a:prstGeom>
        </p:spPr>
      </p:pic>
    </p:spTree>
    <p:extLst>
      <p:ext uri="{BB962C8B-B14F-4D97-AF65-F5344CB8AC3E}">
        <p14:creationId xmlns:p14="http://schemas.microsoft.com/office/powerpoint/2010/main" val="55573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D2E7-1A83-AB4C-A930-66EB5D701B9C}"/>
              </a:ext>
            </a:extLst>
          </p:cNvPr>
          <p:cNvSpPr>
            <a:spLocks noGrp="1"/>
          </p:cNvSpPr>
          <p:nvPr>
            <p:ph type="title"/>
          </p:nvPr>
        </p:nvSpPr>
        <p:spPr>
          <a:xfrm>
            <a:off x="2175387" y="1131752"/>
            <a:ext cx="5245321" cy="693873"/>
          </a:xfrm>
        </p:spPr>
        <p:txBody>
          <a:bodyPr>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050AA59B-BD9C-AF47-B536-73840A0FFAA4}"/>
              </a:ext>
            </a:extLst>
          </p:cNvPr>
          <p:cNvSpPr>
            <a:spLocks noGrp="1"/>
          </p:cNvSpPr>
          <p:nvPr>
            <p:ph idx="1"/>
          </p:nvPr>
        </p:nvSpPr>
        <p:spPr>
          <a:xfrm>
            <a:off x="2175387" y="2128959"/>
            <a:ext cx="4550533" cy="4351338"/>
          </a:xfrm>
        </p:spPr>
        <p:txBody>
          <a:bodyPr/>
          <a:lstStyle>
            <a:lvl1pPr marL="0" indent="0">
              <a:buFontTx/>
              <a:buNone/>
              <a:defRPr sz="2000" b="0" i="0">
                <a:latin typeface="Avenir LT Std 35 Light" panose="020B0402020203020204" pitchFamily="34" charset="77"/>
              </a:defRPr>
            </a:lvl1pPr>
            <a:lvl2pPr marL="457200" indent="0">
              <a:buFontTx/>
              <a:buNone/>
              <a:defRPr b="0" i="0">
                <a:latin typeface="Avenir LT Std 35 Light" panose="020B0402020203020204" pitchFamily="34" charset="77"/>
              </a:defRPr>
            </a:lvl2pPr>
            <a:lvl3pPr marL="914400" indent="0">
              <a:buFontTx/>
              <a:buNone/>
              <a:defRPr b="0" i="0">
                <a:latin typeface="Avenir LT Std 35 Light" panose="020B0402020203020204" pitchFamily="34" charset="77"/>
              </a:defRPr>
            </a:lvl3pPr>
            <a:lvl4pPr marL="1371600" indent="0">
              <a:buFontTx/>
              <a:buNone/>
              <a:defRPr b="0" i="0">
                <a:latin typeface="Avenir LT Std 35 Light" panose="020B0402020203020204" pitchFamily="34" charset="77"/>
              </a:defRPr>
            </a:lvl4pPr>
            <a:lvl5pPr marL="1828800" indent="0">
              <a:buFontTx/>
              <a:buNone/>
              <a:defRPr b="0" i="0">
                <a:latin typeface="Avenir LT Std 35 Light" panose="020B0402020203020204" pitchFamily="34" charset="77"/>
              </a:defRPr>
            </a:lvl5pPr>
          </a:lstStyle>
          <a:p>
            <a:pPr lvl="0"/>
            <a:r>
              <a:rPr lang="en-US"/>
              <a:t>Click to edit Master text styles</a:t>
            </a:r>
          </a:p>
        </p:txBody>
      </p:sp>
      <p:sp>
        <p:nvSpPr>
          <p:cNvPr id="9" name="TextBox 8">
            <a:extLst>
              <a:ext uri="{FF2B5EF4-FFF2-40B4-BE49-F238E27FC236}">
                <a16:creationId xmlns:a16="http://schemas.microsoft.com/office/drawing/2014/main" id="{4E039EAE-DE72-D743-8DB1-EB74CE88042A}"/>
              </a:ext>
            </a:extLst>
          </p:cNvPr>
          <p:cNvSpPr txBox="1"/>
          <p:nvPr userDrawn="1"/>
        </p:nvSpPr>
        <p:spPr>
          <a:xfrm>
            <a:off x="11438785" y="5583821"/>
            <a:ext cx="368352" cy="276999"/>
          </a:xfrm>
          <a:prstGeom prst="rect">
            <a:avLst/>
          </a:prstGeom>
          <a:noFill/>
        </p:spPr>
        <p:txBody>
          <a:bodyPr wrap="square" rtlCol="0">
            <a:spAutoFit/>
          </a:bodyPr>
          <a:lstStyle/>
          <a:p>
            <a:pPr algn="ctr"/>
            <a:fld id="{95C35414-17B2-BE48-B421-F1358424615C}" type="slidenum">
              <a:rPr lang="en-US" sz="1200" smtClean="0">
                <a:solidFill>
                  <a:srgbClr val="939493"/>
                </a:solidFill>
                <a:latin typeface="Avenir LT Std 55 Roman" panose="020B0503020203020204" pitchFamily="34" charset="77"/>
              </a:rPr>
              <a:pPr algn="ctr"/>
              <a:t>‹#›</a:t>
            </a:fld>
            <a:endParaRPr lang="en-US" sz="1200">
              <a:solidFill>
                <a:srgbClr val="939493"/>
              </a:solidFill>
              <a:latin typeface="Avenir LT Std 55 Roman" panose="020B0503020203020204" pitchFamily="34" charset="77"/>
            </a:endParaRPr>
          </a:p>
        </p:txBody>
      </p:sp>
      <p:sp>
        <p:nvSpPr>
          <p:cNvPr id="5" name="Content Placeholder 2">
            <a:extLst>
              <a:ext uri="{FF2B5EF4-FFF2-40B4-BE49-F238E27FC236}">
                <a16:creationId xmlns:a16="http://schemas.microsoft.com/office/drawing/2014/main" id="{5C748C24-0213-CF40-99EE-D8623842F187}"/>
              </a:ext>
            </a:extLst>
          </p:cNvPr>
          <p:cNvSpPr>
            <a:spLocks noGrp="1"/>
          </p:cNvSpPr>
          <p:nvPr>
            <p:ph idx="10"/>
          </p:nvPr>
        </p:nvSpPr>
        <p:spPr>
          <a:xfrm>
            <a:off x="6950587" y="2128959"/>
            <a:ext cx="4550533" cy="4351338"/>
          </a:xfrm>
        </p:spPr>
        <p:txBody>
          <a:bodyPr/>
          <a:lstStyle>
            <a:lvl1pPr>
              <a:defRPr sz="2000" b="0" i="0">
                <a:latin typeface="Avenir LT Std 35 Light" panose="020B0402020203020204" pitchFamily="34" charset="77"/>
              </a:defRPr>
            </a:lvl1pPr>
            <a:lvl2pPr>
              <a:defRPr b="0" i="0">
                <a:latin typeface="Avenir LT Std 35 Light" panose="020B0402020203020204" pitchFamily="34" charset="77"/>
              </a:defRPr>
            </a:lvl2pPr>
            <a:lvl3pPr>
              <a:defRPr b="0" i="0">
                <a:latin typeface="Avenir LT Std 35 Light" panose="020B0402020203020204" pitchFamily="34" charset="77"/>
              </a:defRPr>
            </a:lvl3pPr>
            <a:lvl4pPr>
              <a:defRPr b="0" i="0">
                <a:latin typeface="Avenir LT Std 35 Light" panose="020B0402020203020204" pitchFamily="34" charset="77"/>
              </a:defRPr>
            </a:lvl4pPr>
            <a:lvl5pPr>
              <a:defRPr b="0" i="0">
                <a:latin typeface="Avenir LT Std 35 Light" panose="020B04020202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FD2EF21-0272-4049-9056-387427C6AF9A}"/>
              </a:ext>
            </a:extLst>
          </p:cNvPr>
          <p:cNvPicPr>
            <a:picLocks noChangeAspect="1"/>
          </p:cNvPicPr>
          <p:nvPr userDrawn="1"/>
        </p:nvPicPr>
        <p:blipFill rotWithShape="1">
          <a:blip r:embed="rId2"/>
          <a:srcRect l="333" t="600"/>
          <a:stretch/>
        </p:blipFill>
        <p:spPr>
          <a:xfrm>
            <a:off x="0" y="0"/>
            <a:ext cx="11632388" cy="6438088"/>
          </a:xfrm>
          <a:prstGeom prst="rect">
            <a:avLst/>
          </a:prstGeom>
        </p:spPr>
      </p:pic>
    </p:spTree>
    <p:extLst>
      <p:ext uri="{BB962C8B-B14F-4D97-AF65-F5344CB8AC3E}">
        <p14:creationId xmlns:p14="http://schemas.microsoft.com/office/powerpoint/2010/main" val="3640204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D2E7-1A83-AB4C-A930-66EB5D701B9C}"/>
              </a:ext>
            </a:extLst>
          </p:cNvPr>
          <p:cNvSpPr>
            <a:spLocks noGrp="1"/>
          </p:cNvSpPr>
          <p:nvPr>
            <p:ph type="title"/>
          </p:nvPr>
        </p:nvSpPr>
        <p:spPr>
          <a:xfrm>
            <a:off x="2175387" y="1131752"/>
            <a:ext cx="5245321" cy="693873"/>
          </a:xfrm>
        </p:spPr>
        <p:txBody>
          <a:bodyPr>
            <a:normAutofit/>
          </a:bodyPr>
          <a:lstStyle>
            <a:lvl1pPr>
              <a:defRPr sz="2800"/>
            </a:lvl1pPr>
          </a:lstStyle>
          <a:p>
            <a:r>
              <a:rPr lang="en-US"/>
              <a:t>Click to edit Master title style</a:t>
            </a:r>
          </a:p>
        </p:txBody>
      </p:sp>
      <p:sp>
        <p:nvSpPr>
          <p:cNvPr id="9" name="TextBox 8">
            <a:extLst>
              <a:ext uri="{FF2B5EF4-FFF2-40B4-BE49-F238E27FC236}">
                <a16:creationId xmlns:a16="http://schemas.microsoft.com/office/drawing/2014/main" id="{4E039EAE-DE72-D743-8DB1-EB74CE88042A}"/>
              </a:ext>
            </a:extLst>
          </p:cNvPr>
          <p:cNvSpPr txBox="1"/>
          <p:nvPr userDrawn="1"/>
        </p:nvSpPr>
        <p:spPr>
          <a:xfrm>
            <a:off x="11438785" y="5583821"/>
            <a:ext cx="368352" cy="276999"/>
          </a:xfrm>
          <a:prstGeom prst="rect">
            <a:avLst/>
          </a:prstGeom>
          <a:noFill/>
        </p:spPr>
        <p:txBody>
          <a:bodyPr wrap="square" rtlCol="0">
            <a:spAutoFit/>
          </a:bodyPr>
          <a:lstStyle/>
          <a:p>
            <a:pPr algn="ctr"/>
            <a:fld id="{95C35414-17B2-BE48-B421-F1358424615C}" type="slidenum">
              <a:rPr lang="en-US" sz="1200" smtClean="0">
                <a:solidFill>
                  <a:srgbClr val="939493"/>
                </a:solidFill>
                <a:latin typeface="Avenir LT Std 55 Roman" panose="020B0503020203020204" pitchFamily="34" charset="77"/>
              </a:rPr>
              <a:pPr algn="ctr"/>
              <a:t>‹#›</a:t>
            </a:fld>
            <a:endParaRPr lang="en-US" sz="1200">
              <a:solidFill>
                <a:srgbClr val="939493"/>
              </a:solidFill>
              <a:latin typeface="Avenir LT Std 55 Roman" panose="020B0503020203020204" pitchFamily="34" charset="77"/>
            </a:endParaRPr>
          </a:p>
        </p:txBody>
      </p:sp>
      <p:sp>
        <p:nvSpPr>
          <p:cNvPr id="6" name="Picture Placeholder 2">
            <a:extLst>
              <a:ext uri="{FF2B5EF4-FFF2-40B4-BE49-F238E27FC236}">
                <a16:creationId xmlns:a16="http://schemas.microsoft.com/office/drawing/2014/main" id="{9109C546-94AB-5C42-8D35-DFE90D6D191D}"/>
              </a:ext>
            </a:extLst>
          </p:cNvPr>
          <p:cNvSpPr>
            <a:spLocks noGrp="1"/>
          </p:cNvSpPr>
          <p:nvPr>
            <p:ph type="pic" idx="11"/>
          </p:nvPr>
        </p:nvSpPr>
        <p:spPr>
          <a:xfrm>
            <a:off x="6400801" y="2120705"/>
            <a:ext cx="5252720" cy="33656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Text Placeholder 3">
            <a:extLst>
              <a:ext uri="{FF2B5EF4-FFF2-40B4-BE49-F238E27FC236}">
                <a16:creationId xmlns:a16="http://schemas.microsoft.com/office/drawing/2014/main" id="{DBC37189-C188-EB4E-A394-F23601391A49}"/>
              </a:ext>
            </a:extLst>
          </p:cNvPr>
          <p:cNvSpPr>
            <a:spLocks noGrp="1"/>
          </p:cNvSpPr>
          <p:nvPr>
            <p:ph type="body" sz="half" idx="2"/>
          </p:nvPr>
        </p:nvSpPr>
        <p:spPr>
          <a:xfrm>
            <a:off x="2175387" y="2128959"/>
            <a:ext cx="3932237" cy="3811588"/>
          </a:xfrm>
        </p:spPr>
        <p:txBody>
          <a:bodyPr>
            <a:normAutofit/>
          </a:bodyPr>
          <a:lstStyle>
            <a:lvl1pPr marL="0" indent="0">
              <a:buNone/>
              <a:defRPr sz="2000" b="0" i="0">
                <a:latin typeface="Avenir LT Std 35 Light" panose="020B04020202030202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5DA4440A-1E12-CF4B-8541-90A5AAAC40B9}"/>
              </a:ext>
            </a:extLst>
          </p:cNvPr>
          <p:cNvPicPr>
            <a:picLocks noChangeAspect="1"/>
          </p:cNvPicPr>
          <p:nvPr userDrawn="1"/>
        </p:nvPicPr>
        <p:blipFill rotWithShape="1">
          <a:blip r:embed="rId2"/>
          <a:srcRect l="333" t="600"/>
          <a:stretch/>
        </p:blipFill>
        <p:spPr>
          <a:xfrm>
            <a:off x="0" y="0"/>
            <a:ext cx="11632388" cy="6438088"/>
          </a:xfrm>
          <a:prstGeom prst="rect">
            <a:avLst/>
          </a:prstGeom>
        </p:spPr>
      </p:pic>
    </p:spTree>
    <p:extLst>
      <p:ext uri="{BB962C8B-B14F-4D97-AF65-F5344CB8AC3E}">
        <p14:creationId xmlns:p14="http://schemas.microsoft.com/office/powerpoint/2010/main" val="398991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D2E7-1A83-AB4C-A930-66EB5D701B9C}"/>
              </a:ext>
            </a:extLst>
          </p:cNvPr>
          <p:cNvSpPr>
            <a:spLocks noGrp="1"/>
          </p:cNvSpPr>
          <p:nvPr>
            <p:ph type="title"/>
          </p:nvPr>
        </p:nvSpPr>
        <p:spPr>
          <a:xfrm>
            <a:off x="2175387" y="1131752"/>
            <a:ext cx="5245321" cy="693873"/>
          </a:xfrm>
        </p:spPr>
        <p:txBody>
          <a:bodyPr>
            <a:normAutofit/>
          </a:bodyPr>
          <a:lstStyle>
            <a:lvl1pPr>
              <a:defRPr sz="2800"/>
            </a:lvl1pPr>
          </a:lstStyle>
          <a:p>
            <a:r>
              <a:rPr lang="en-US"/>
              <a:t>Click to edit Master title style</a:t>
            </a:r>
          </a:p>
        </p:txBody>
      </p:sp>
      <p:sp>
        <p:nvSpPr>
          <p:cNvPr id="9" name="TextBox 8">
            <a:extLst>
              <a:ext uri="{FF2B5EF4-FFF2-40B4-BE49-F238E27FC236}">
                <a16:creationId xmlns:a16="http://schemas.microsoft.com/office/drawing/2014/main" id="{4E039EAE-DE72-D743-8DB1-EB74CE88042A}"/>
              </a:ext>
            </a:extLst>
          </p:cNvPr>
          <p:cNvSpPr txBox="1"/>
          <p:nvPr userDrawn="1"/>
        </p:nvSpPr>
        <p:spPr>
          <a:xfrm>
            <a:off x="11438785" y="5583821"/>
            <a:ext cx="368352" cy="276999"/>
          </a:xfrm>
          <a:prstGeom prst="rect">
            <a:avLst/>
          </a:prstGeom>
          <a:noFill/>
        </p:spPr>
        <p:txBody>
          <a:bodyPr wrap="square" rtlCol="0">
            <a:spAutoFit/>
          </a:bodyPr>
          <a:lstStyle/>
          <a:p>
            <a:pPr algn="ctr"/>
            <a:fld id="{95C35414-17B2-BE48-B421-F1358424615C}" type="slidenum">
              <a:rPr lang="en-US" sz="1200" smtClean="0">
                <a:solidFill>
                  <a:srgbClr val="939493"/>
                </a:solidFill>
                <a:latin typeface="Avenir LT Std 55 Roman" panose="020B0503020203020204" pitchFamily="34" charset="77"/>
              </a:rPr>
              <a:pPr algn="ctr"/>
              <a:t>‹#›</a:t>
            </a:fld>
            <a:endParaRPr lang="en-US" sz="1200">
              <a:solidFill>
                <a:srgbClr val="939493"/>
              </a:solidFill>
              <a:latin typeface="Avenir LT Std 55 Roman" panose="020B0503020203020204" pitchFamily="34" charset="77"/>
            </a:endParaRPr>
          </a:p>
        </p:txBody>
      </p:sp>
      <p:pic>
        <p:nvPicPr>
          <p:cNvPr id="6" name="Picture 5">
            <a:extLst>
              <a:ext uri="{FF2B5EF4-FFF2-40B4-BE49-F238E27FC236}">
                <a16:creationId xmlns:a16="http://schemas.microsoft.com/office/drawing/2014/main" id="{F9507A04-8A79-A64E-AA85-DDA325263DF4}"/>
              </a:ext>
            </a:extLst>
          </p:cNvPr>
          <p:cNvPicPr>
            <a:picLocks noChangeAspect="1"/>
          </p:cNvPicPr>
          <p:nvPr userDrawn="1"/>
        </p:nvPicPr>
        <p:blipFill rotWithShape="1">
          <a:blip r:embed="rId2"/>
          <a:srcRect l="333" t="600"/>
          <a:stretch/>
        </p:blipFill>
        <p:spPr>
          <a:xfrm>
            <a:off x="0" y="0"/>
            <a:ext cx="11632388" cy="6438088"/>
          </a:xfrm>
          <a:prstGeom prst="rect">
            <a:avLst/>
          </a:prstGeom>
        </p:spPr>
      </p:pic>
    </p:spTree>
    <p:extLst>
      <p:ext uri="{BB962C8B-B14F-4D97-AF65-F5344CB8AC3E}">
        <p14:creationId xmlns:p14="http://schemas.microsoft.com/office/powerpoint/2010/main" val="148981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E039EAE-DE72-D743-8DB1-EB74CE88042A}"/>
              </a:ext>
            </a:extLst>
          </p:cNvPr>
          <p:cNvSpPr txBox="1"/>
          <p:nvPr userDrawn="1"/>
        </p:nvSpPr>
        <p:spPr>
          <a:xfrm>
            <a:off x="11438785" y="5583821"/>
            <a:ext cx="368352" cy="276999"/>
          </a:xfrm>
          <a:prstGeom prst="rect">
            <a:avLst/>
          </a:prstGeom>
          <a:noFill/>
        </p:spPr>
        <p:txBody>
          <a:bodyPr wrap="square" rtlCol="0">
            <a:spAutoFit/>
          </a:bodyPr>
          <a:lstStyle/>
          <a:p>
            <a:pPr algn="ctr"/>
            <a:fld id="{95C35414-17B2-BE48-B421-F1358424615C}" type="slidenum">
              <a:rPr lang="en-US" sz="1200" smtClean="0">
                <a:solidFill>
                  <a:srgbClr val="939493"/>
                </a:solidFill>
                <a:latin typeface="Avenir LT Std 55 Roman" panose="020B0503020203020204" pitchFamily="34" charset="77"/>
              </a:rPr>
              <a:pPr algn="ctr"/>
              <a:t>‹#›</a:t>
            </a:fld>
            <a:endParaRPr lang="en-US" sz="1200">
              <a:solidFill>
                <a:srgbClr val="939493"/>
              </a:solidFill>
              <a:latin typeface="Avenir LT Std 55 Roman" panose="020B0503020203020204" pitchFamily="34" charset="77"/>
            </a:endParaRPr>
          </a:p>
        </p:txBody>
      </p:sp>
      <p:pic>
        <p:nvPicPr>
          <p:cNvPr id="4" name="Picture 3">
            <a:extLst>
              <a:ext uri="{FF2B5EF4-FFF2-40B4-BE49-F238E27FC236}">
                <a16:creationId xmlns:a16="http://schemas.microsoft.com/office/drawing/2014/main" id="{3DFA5438-E772-C34E-B4F1-11A6BCE08723}"/>
              </a:ext>
            </a:extLst>
          </p:cNvPr>
          <p:cNvPicPr>
            <a:picLocks noChangeAspect="1"/>
          </p:cNvPicPr>
          <p:nvPr userDrawn="1"/>
        </p:nvPicPr>
        <p:blipFill rotWithShape="1">
          <a:blip r:embed="rId2"/>
          <a:srcRect l="333" t="600"/>
          <a:stretch/>
        </p:blipFill>
        <p:spPr>
          <a:xfrm>
            <a:off x="0" y="0"/>
            <a:ext cx="11632388" cy="6438088"/>
          </a:xfrm>
          <a:prstGeom prst="rect">
            <a:avLst/>
          </a:prstGeom>
        </p:spPr>
      </p:pic>
    </p:spTree>
    <p:extLst>
      <p:ext uri="{BB962C8B-B14F-4D97-AF65-F5344CB8AC3E}">
        <p14:creationId xmlns:p14="http://schemas.microsoft.com/office/powerpoint/2010/main" val="29775981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67E27B-479D-D74F-BB3E-59C2F0B68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678E6F-DB1F-E440-906C-E96B50386B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C68B5BB-BB0C-8B4A-8677-6B5921AABF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939493"/>
                </a:solidFill>
              </a:defRPr>
            </a:lvl1pPr>
          </a:lstStyle>
          <a:p>
            <a:fld id="{5A94E1EE-712D-494C-9B68-58EBD4BF0696}" type="slidenum">
              <a:rPr lang="en-US" smtClean="0"/>
              <a:pPr/>
              <a:t>‹#›</a:t>
            </a:fld>
            <a:endParaRPr lang="en-US"/>
          </a:p>
        </p:txBody>
      </p:sp>
    </p:spTree>
    <p:extLst>
      <p:ext uri="{BB962C8B-B14F-4D97-AF65-F5344CB8AC3E}">
        <p14:creationId xmlns:p14="http://schemas.microsoft.com/office/powerpoint/2010/main" val="261086628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9" r:id="rId3"/>
    <p:sldLayoutId id="2147483661" r:id="rId4"/>
    <p:sldLayoutId id="2147483670" r:id="rId5"/>
    <p:sldLayoutId id="2147483660" r:id="rId6"/>
  </p:sldLayoutIdLst>
  <p:txStyles>
    <p:titleStyle>
      <a:lvl1pPr algn="l" defTabSz="914400" rtl="0" eaLnBrk="1" latinLnBrk="0" hangingPunct="1">
        <a:lnSpc>
          <a:spcPct val="90000"/>
        </a:lnSpc>
        <a:spcBef>
          <a:spcPct val="0"/>
        </a:spcBef>
        <a:buNone/>
        <a:defRPr sz="3200" kern="1200">
          <a:solidFill>
            <a:srgbClr val="4B4C4B"/>
          </a:solidFill>
          <a:latin typeface="Avenir LT Std 55 Roman" panose="020B0503020203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B4C4B"/>
          </a:solidFill>
          <a:latin typeface="Avenir LT Std 55 Roman" panose="020B0503020203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B4C4B"/>
          </a:solidFill>
          <a:latin typeface="Avenir LT Std 55 Roman" panose="020B05030202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B4C4B"/>
          </a:solidFill>
          <a:latin typeface="Avenir LT Std 55 Roman" panose="020B05030202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B4C4B"/>
          </a:solidFill>
          <a:latin typeface="Avenir LT Std 55 Roman" panose="020B05030202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B4C4B"/>
          </a:solidFill>
          <a:latin typeface="Avenir LT Std 55 Roman" panose="020B05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74A49-64B6-2473-14DF-C2A5AE5DAA5B}"/>
              </a:ext>
            </a:extLst>
          </p:cNvPr>
          <p:cNvSpPr>
            <a:spLocks noGrp="1"/>
          </p:cNvSpPr>
          <p:nvPr>
            <p:ph type="title"/>
          </p:nvPr>
        </p:nvSpPr>
        <p:spPr>
          <a:xfrm>
            <a:off x="569770" y="1490688"/>
            <a:ext cx="5082983" cy="693873"/>
          </a:xfrm>
        </p:spPr>
        <p:txBody>
          <a:bodyPr vert="horz" lIns="91440" tIns="45720" rIns="91440" bIns="45720" rtlCol="0" anchor="ctr">
            <a:noAutofit/>
          </a:bodyPr>
          <a:lstStyle/>
          <a:p>
            <a:pPr algn="ctr"/>
            <a:r>
              <a:rPr lang="en-US" sz="3100" b="1">
                <a:latin typeface="Avenir LT Std 55 Roman"/>
              </a:rPr>
              <a:t>Winter 2024</a:t>
            </a:r>
            <a:br>
              <a:rPr lang="en-US" sz="3100" b="1">
                <a:latin typeface="Avenir LT Std 55 Roman"/>
              </a:rPr>
            </a:br>
            <a:r>
              <a:rPr lang="en-US" sz="3100" b="1">
                <a:latin typeface="Avenir LT Std 55 Roman"/>
              </a:rPr>
              <a:t>Proposed Fixed Line Service Changes</a:t>
            </a:r>
            <a:endParaRPr lang="en-US" sz="3100" b="1"/>
          </a:p>
        </p:txBody>
      </p:sp>
      <p:pic>
        <p:nvPicPr>
          <p:cNvPr id="4" name="Picture 3" descr="A map of a city&#10;&#10;Description automatically generated">
            <a:extLst>
              <a:ext uri="{FF2B5EF4-FFF2-40B4-BE49-F238E27FC236}">
                <a16:creationId xmlns:a16="http://schemas.microsoft.com/office/drawing/2014/main" id="{247D7D4B-F4B0-2047-9B86-C9C3AA450CC9}"/>
              </a:ext>
            </a:extLst>
          </p:cNvPr>
          <p:cNvPicPr>
            <a:picLocks noChangeAspect="1"/>
          </p:cNvPicPr>
          <p:nvPr/>
        </p:nvPicPr>
        <p:blipFill>
          <a:blip r:embed="rId3"/>
          <a:stretch>
            <a:fillRect/>
          </a:stretch>
        </p:blipFill>
        <p:spPr>
          <a:xfrm>
            <a:off x="5975565" y="1485809"/>
            <a:ext cx="5495764" cy="3977328"/>
          </a:xfrm>
          <a:prstGeom prst="rect">
            <a:avLst/>
          </a:prstGeom>
        </p:spPr>
      </p:pic>
      <p:sp>
        <p:nvSpPr>
          <p:cNvPr id="5" name="TextBox 4">
            <a:extLst>
              <a:ext uri="{FF2B5EF4-FFF2-40B4-BE49-F238E27FC236}">
                <a16:creationId xmlns:a16="http://schemas.microsoft.com/office/drawing/2014/main" id="{C8FE99F3-A870-6002-554E-DE1E43265083}"/>
              </a:ext>
            </a:extLst>
          </p:cNvPr>
          <p:cNvSpPr txBox="1"/>
          <p:nvPr/>
        </p:nvSpPr>
        <p:spPr>
          <a:xfrm>
            <a:off x="688025" y="3021508"/>
            <a:ext cx="4833497"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Char char="•"/>
            </a:pPr>
            <a:r>
              <a:rPr lang="en-US" sz="2000" b="1" dirty="0">
                <a:solidFill>
                  <a:srgbClr val="000000"/>
                </a:solidFill>
                <a:cs typeface="Calibri"/>
              </a:rPr>
              <a:t>Route 2 Modifications  </a:t>
            </a:r>
            <a:endParaRPr lang="en-US" sz="2000" b="1" dirty="0">
              <a:solidFill>
                <a:srgbClr val="000000"/>
              </a:solidFill>
              <a:ea typeface="Calibri"/>
              <a:cs typeface="Calibri"/>
            </a:endParaRPr>
          </a:p>
          <a:p>
            <a:pPr algn="ctr">
              <a:buChar char="•"/>
            </a:pPr>
            <a:endParaRPr lang="en-US" sz="2000" b="1" dirty="0">
              <a:solidFill>
                <a:srgbClr val="000000"/>
              </a:solidFill>
              <a:cs typeface="Calibri"/>
            </a:endParaRPr>
          </a:p>
          <a:p>
            <a:pPr algn="ctr">
              <a:buChar char="•"/>
            </a:pPr>
            <a:r>
              <a:rPr lang="en-US" sz="2000" b="1" dirty="0">
                <a:solidFill>
                  <a:srgbClr val="000000"/>
                </a:solidFill>
                <a:cs typeface="Calibri"/>
              </a:rPr>
              <a:t>Weekend Frequency Increase for Route 52</a:t>
            </a:r>
            <a:endParaRPr lang="en-US" sz="2000" b="1" dirty="0">
              <a:solidFill>
                <a:srgbClr val="000000"/>
              </a:solidFill>
              <a:ea typeface="Calibri"/>
              <a:cs typeface="Calibri"/>
            </a:endParaRPr>
          </a:p>
          <a:p>
            <a:pPr algn="ctr"/>
            <a:endParaRPr lang="en-US" sz="2000" b="1">
              <a:solidFill>
                <a:srgbClr val="000000"/>
              </a:solidFill>
              <a:ea typeface="Calibri"/>
              <a:cs typeface="Calibri"/>
            </a:endParaRPr>
          </a:p>
          <a:p>
            <a:pPr algn="ctr">
              <a:buChar char="•"/>
            </a:pPr>
            <a:r>
              <a:rPr lang="en-US" sz="2000" b="1" dirty="0">
                <a:solidFill>
                  <a:srgbClr val="000000"/>
                </a:solidFill>
                <a:cs typeface="Calibri"/>
              </a:rPr>
              <a:t>Removal of Route 51</a:t>
            </a:r>
            <a:endParaRPr lang="en-US" sz="2000" b="1" dirty="0">
              <a:solidFill>
                <a:srgbClr val="000000"/>
              </a:solidFill>
              <a:ea typeface="Calibri"/>
              <a:cs typeface="Calibri"/>
            </a:endParaRPr>
          </a:p>
          <a:p>
            <a:pPr algn="ctr"/>
            <a:endParaRPr lang="en-US" b="1">
              <a:solidFill>
                <a:srgbClr val="000000"/>
              </a:solidFill>
              <a:cs typeface="Calibri"/>
            </a:endParaRPr>
          </a:p>
          <a:p>
            <a:pPr algn="ctr">
              <a:buChar char="•"/>
            </a:pPr>
            <a:endParaRPr lang="en-US" sz="1400" b="1" i="1"/>
          </a:p>
        </p:txBody>
      </p:sp>
    </p:spTree>
    <p:extLst>
      <p:ext uri="{BB962C8B-B14F-4D97-AF65-F5344CB8AC3E}">
        <p14:creationId xmlns:p14="http://schemas.microsoft.com/office/powerpoint/2010/main" val="3257285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71F2D0-2091-44F7-9324-0006F76CFE21}"/>
              </a:ext>
            </a:extLst>
          </p:cNvPr>
          <p:cNvPicPr>
            <a:picLocks noChangeAspect="1"/>
          </p:cNvPicPr>
          <p:nvPr/>
        </p:nvPicPr>
        <p:blipFill rotWithShape="1">
          <a:blip r:embed="rId3"/>
          <a:srcRect t="41569" r="167" b="392"/>
          <a:stretch/>
        </p:blipFill>
        <p:spPr>
          <a:xfrm>
            <a:off x="2752165" y="3193566"/>
            <a:ext cx="6687676" cy="1652099"/>
          </a:xfrm>
          <a:prstGeom prst="rect">
            <a:avLst/>
          </a:prstGeom>
        </p:spPr>
      </p:pic>
      <p:sp>
        <p:nvSpPr>
          <p:cNvPr id="6" name="TextBox 2">
            <a:extLst>
              <a:ext uri="{FF2B5EF4-FFF2-40B4-BE49-F238E27FC236}">
                <a16:creationId xmlns:a16="http://schemas.microsoft.com/office/drawing/2014/main" id="{ED84AD13-207D-BE2C-3165-B5F5101AE0F3}"/>
              </a:ext>
            </a:extLst>
          </p:cNvPr>
          <p:cNvSpPr txBox="1"/>
          <p:nvPr/>
        </p:nvSpPr>
        <p:spPr>
          <a:xfrm>
            <a:off x="3331724" y="1904138"/>
            <a:ext cx="6102894"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600" b="1" dirty="0">
                <a:solidFill>
                  <a:srgbClr val="0070C0"/>
                </a:solidFill>
                <a:cs typeface="Calibri"/>
              </a:rPr>
              <a:t>Questions?</a:t>
            </a:r>
          </a:p>
        </p:txBody>
      </p:sp>
    </p:spTree>
    <p:extLst>
      <p:ext uri="{BB962C8B-B14F-4D97-AF65-F5344CB8AC3E}">
        <p14:creationId xmlns:p14="http://schemas.microsoft.com/office/powerpoint/2010/main" val="2230857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a city&#10;&#10;Description automatically generated">
            <a:extLst>
              <a:ext uri="{FF2B5EF4-FFF2-40B4-BE49-F238E27FC236}">
                <a16:creationId xmlns:a16="http://schemas.microsoft.com/office/drawing/2014/main" id="{C754259E-E76F-984E-7DA8-8672DB74A696}"/>
              </a:ext>
            </a:extLst>
          </p:cNvPr>
          <p:cNvPicPr>
            <a:picLocks noChangeAspect="1"/>
          </p:cNvPicPr>
          <p:nvPr/>
        </p:nvPicPr>
        <p:blipFill>
          <a:blip r:embed="rId3"/>
          <a:stretch>
            <a:fillRect/>
          </a:stretch>
        </p:blipFill>
        <p:spPr>
          <a:xfrm>
            <a:off x="5384800" y="2206171"/>
            <a:ext cx="4902200" cy="3702957"/>
          </a:xfrm>
          <a:prstGeom prst="rect">
            <a:avLst/>
          </a:prstGeom>
        </p:spPr>
      </p:pic>
      <p:sp>
        <p:nvSpPr>
          <p:cNvPr id="2" name="Title 1">
            <a:extLst>
              <a:ext uri="{FF2B5EF4-FFF2-40B4-BE49-F238E27FC236}">
                <a16:creationId xmlns:a16="http://schemas.microsoft.com/office/drawing/2014/main" id="{7FBED7D4-7108-1C3B-0126-9E9DD0717ED6}"/>
              </a:ext>
            </a:extLst>
          </p:cNvPr>
          <p:cNvSpPr>
            <a:spLocks noGrp="1"/>
          </p:cNvSpPr>
          <p:nvPr>
            <p:ph type="title"/>
          </p:nvPr>
        </p:nvSpPr>
        <p:spPr>
          <a:xfrm>
            <a:off x="2165491" y="983310"/>
            <a:ext cx="5670853" cy="693873"/>
          </a:xfrm>
        </p:spPr>
        <p:txBody>
          <a:bodyPr/>
          <a:lstStyle/>
          <a:p>
            <a:r>
              <a:rPr lang="en-US" b="1">
                <a:latin typeface="Avenir LT Std 55 Roman"/>
              </a:rPr>
              <a:t>Flex Service Area Change</a:t>
            </a:r>
            <a:endParaRPr lang="en-US" b="1"/>
          </a:p>
        </p:txBody>
      </p:sp>
      <p:pic>
        <p:nvPicPr>
          <p:cNvPr id="3" name="Picture 2" descr="A map of a city&#10;&#10;Description automatically generated">
            <a:extLst>
              <a:ext uri="{FF2B5EF4-FFF2-40B4-BE49-F238E27FC236}">
                <a16:creationId xmlns:a16="http://schemas.microsoft.com/office/drawing/2014/main" id="{CBCB8164-020C-252A-BD80-E9412C5A1007}"/>
              </a:ext>
            </a:extLst>
          </p:cNvPr>
          <p:cNvPicPr>
            <a:picLocks noChangeAspect="1"/>
          </p:cNvPicPr>
          <p:nvPr/>
        </p:nvPicPr>
        <p:blipFill>
          <a:blip r:embed="rId4"/>
          <a:stretch>
            <a:fillRect/>
          </a:stretch>
        </p:blipFill>
        <p:spPr>
          <a:xfrm>
            <a:off x="864919" y="2198408"/>
            <a:ext cx="3515096" cy="3698200"/>
          </a:xfrm>
          <a:prstGeom prst="rect">
            <a:avLst/>
          </a:prstGeom>
        </p:spPr>
      </p:pic>
      <p:sp>
        <p:nvSpPr>
          <p:cNvPr id="6" name="Title 1">
            <a:extLst>
              <a:ext uri="{FF2B5EF4-FFF2-40B4-BE49-F238E27FC236}">
                <a16:creationId xmlns:a16="http://schemas.microsoft.com/office/drawing/2014/main" id="{3AD1FE47-A216-4CCA-FD57-D1D70A017BD8}"/>
              </a:ext>
            </a:extLst>
          </p:cNvPr>
          <p:cNvSpPr txBox="1">
            <a:spLocks/>
          </p:cNvSpPr>
          <p:nvPr/>
        </p:nvSpPr>
        <p:spPr>
          <a:xfrm>
            <a:off x="1823086" y="1689892"/>
            <a:ext cx="1583764" cy="6938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4B4C4B"/>
                </a:solidFill>
                <a:latin typeface="Avenir LT Std 55 Roman" panose="020B0503020203020204" pitchFamily="34" charset="77"/>
                <a:ea typeface="+mj-ea"/>
                <a:cs typeface="+mj-cs"/>
              </a:defRPr>
            </a:lvl1pPr>
          </a:lstStyle>
          <a:p>
            <a:pPr algn="ctr"/>
            <a:r>
              <a:rPr lang="en-US" sz="2000">
                <a:latin typeface="Avenir LT Std 55 Roman"/>
              </a:rPr>
              <a:t>Current</a:t>
            </a:r>
            <a:endParaRPr lang="en-US" sz="2000"/>
          </a:p>
        </p:txBody>
      </p:sp>
      <p:sp>
        <p:nvSpPr>
          <p:cNvPr id="7" name="Title 1">
            <a:extLst>
              <a:ext uri="{FF2B5EF4-FFF2-40B4-BE49-F238E27FC236}">
                <a16:creationId xmlns:a16="http://schemas.microsoft.com/office/drawing/2014/main" id="{B310D0A8-94BB-BD50-445B-449739D91AE7}"/>
              </a:ext>
            </a:extLst>
          </p:cNvPr>
          <p:cNvSpPr txBox="1">
            <a:spLocks/>
          </p:cNvSpPr>
          <p:nvPr/>
        </p:nvSpPr>
        <p:spPr>
          <a:xfrm>
            <a:off x="6870098" y="1511761"/>
            <a:ext cx="1791582" cy="6938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4B4C4B"/>
                </a:solidFill>
                <a:latin typeface="Avenir LT Std 55 Roman" panose="020B0503020203020204" pitchFamily="34" charset="77"/>
                <a:ea typeface="+mj-ea"/>
                <a:cs typeface="+mj-cs"/>
              </a:defRPr>
            </a:lvl1pPr>
          </a:lstStyle>
          <a:p>
            <a:pPr algn="ctr"/>
            <a:r>
              <a:rPr lang="en-US" sz="2000">
                <a:latin typeface="Avenir LT Std 55 Roman"/>
              </a:rPr>
              <a:t>Proposed January 2024</a:t>
            </a:r>
            <a:endParaRPr lang="en-US" sz="2000"/>
          </a:p>
        </p:txBody>
      </p:sp>
      <p:sp>
        <p:nvSpPr>
          <p:cNvPr id="8" name="Oval 7">
            <a:extLst>
              <a:ext uri="{FF2B5EF4-FFF2-40B4-BE49-F238E27FC236}">
                <a16:creationId xmlns:a16="http://schemas.microsoft.com/office/drawing/2014/main" id="{30D36CA1-8D22-F231-ADCE-8A043A2674F0}"/>
              </a:ext>
            </a:extLst>
          </p:cNvPr>
          <p:cNvSpPr/>
          <p:nvPr/>
        </p:nvSpPr>
        <p:spPr>
          <a:xfrm rot="960000">
            <a:off x="3212645" y="3223593"/>
            <a:ext cx="950026" cy="176150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936C6FA-54F4-B1C3-BCE8-BAE1A9D3C824}"/>
              </a:ext>
            </a:extLst>
          </p:cNvPr>
          <p:cNvSpPr txBox="1">
            <a:spLocks/>
          </p:cNvSpPr>
          <p:nvPr/>
        </p:nvSpPr>
        <p:spPr>
          <a:xfrm>
            <a:off x="4316903" y="2946696"/>
            <a:ext cx="1138440" cy="6938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4B4C4B"/>
                </a:solidFill>
                <a:latin typeface="Avenir LT Std 55 Roman" panose="020B0503020203020204" pitchFamily="34" charset="77"/>
                <a:ea typeface="+mj-ea"/>
                <a:cs typeface="+mj-cs"/>
              </a:defRPr>
            </a:lvl1pPr>
          </a:lstStyle>
          <a:p>
            <a:pPr algn="ctr"/>
            <a:r>
              <a:rPr lang="en-US" sz="1600">
                <a:solidFill>
                  <a:srgbClr val="FF0000"/>
                </a:solidFill>
                <a:latin typeface="Avenir LT Std 55 Roman"/>
              </a:rPr>
              <a:t>Rossford Zone</a:t>
            </a:r>
            <a:endParaRPr lang="en-US" sz="1600">
              <a:solidFill>
                <a:srgbClr val="FF0000"/>
              </a:solidFill>
            </a:endParaRPr>
          </a:p>
        </p:txBody>
      </p:sp>
      <p:cxnSp>
        <p:nvCxnSpPr>
          <p:cNvPr id="10" name="Straight Arrow Connector 9">
            <a:extLst>
              <a:ext uri="{FF2B5EF4-FFF2-40B4-BE49-F238E27FC236}">
                <a16:creationId xmlns:a16="http://schemas.microsoft.com/office/drawing/2014/main" id="{B9A02975-C1D1-8BE8-A91B-CF50AE9104B8}"/>
              </a:ext>
            </a:extLst>
          </p:cNvPr>
          <p:cNvCxnSpPr/>
          <p:nvPr/>
        </p:nvCxnSpPr>
        <p:spPr>
          <a:xfrm flipH="1">
            <a:off x="4148447" y="3337955"/>
            <a:ext cx="401782" cy="182089"/>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DE1B067-419A-C64F-E86A-1B0F7800231F}"/>
              </a:ext>
            </a:extLst>
          </p:cNvPr>
          <p:cNvSpPr/>
          <p:nvPr/>
        </p:nvSpPr>
        <p:spPr>
          <a:xfrm rot="2940000">
            <a:off x="8204917" y="2267067"/>
            <a:ext cx="1712026" cy="296883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64FDD2D8-45D7-C2DF-F3D4-657D4930B115}"/>
              </a:ext>
            </a:extLst>
          </p:cNvPr>
          <p:cNvSpPr txBox="1">
            <a:spLocks/>
          </p:cNvSpPr>
          <p:nvPr/>
        </p:nvSpPr>
        <p:spPr>
          <a:xfrm>
            <a:off x="9067032" y="2798253"/>
            <a:ext cx="891038" cy="881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4B4C4B"/>
                </a:solidFill>
                <a:latin typeface="Avenir LT Std 55 Roman" panose="020B0503020203020204" pitchFamily="34" charset="77"/>
                <a:ea typeface="+mj-ea"/>
                <a:cs typeface="+mj-cs"/>
              </a:defRPr>
            </a:lvl1pPr>
          </a:lstStyle>
          <a:p>
            <a:pPr algn="ctr"/>
            <a:r>
              <a:rPr lang="en-US" sz="2000" b="1">
                <a:solidFill>
                  <a:srgbClr val="FF0000"/>
                </a:solidFill>
                <a:latin typeface="Avenir LT Std 55 Roman"/>
              </a:rPr>
              <a:t>East Zone</a:t>
            </a:r>
            <a:endParaRPr lang="en-US" sz="2000" b="1">
              <a:solidFill>
                <a:srgbClr val="FF0000"/>
              </a:solidFill>
            </a:endParaRPr>
          </a:p>
        </p:txBody>
      </p:sp>
    </p:spTree>
    <p:extLst>
      <p:ext uri="{BB962C8B-B14F-4D97-AF65-F5344CB8AC3E}">
        <p14:creationId xmlns:p14="http://schemas.microsoft.com/office/powerpoint/2010/main" val="3842976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own Arrow 7">
            <a:extLst>
              <a:ext uri="{FF2B5EF4-FFF2-40B4-BE49-F238E27FC236}">
                <a16:creationId xmlns:a16="http://schemas.microsoft.com/office/drawing/2014/main" id="{21000740-CAFB-04DC-16F9-2ACF32904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8BEEE274-642B-BD63-A536-0F90AC56DA69}"/>
              </a:ext>
            </a:extLst>
          </p:cNvPr>
          <p:cNvSpPr txBox="1"/>
          <p:nvPr/>
        </p:nvSpPr>
        <p:spPr>
          <a:xfrm>
            <a:off x="1028699" y="1967266"/>
            <a:ext cx="2765087"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b="1" kern="1200">
                <a:solidFill>
                  <a:srgbClr val="FFFFFF"/>
                </a:solidFill>
                <a:latin typeface="+mj-lt"/>
                <a:ea typeface="+mj-ea"/>
                <a:cs typeface="+mj-cs"/>
              </a:rPr>
              <a:t>Route 2 </a:t>
            </a:r>
            <a:r>
              <a:rPr lang="en-US" sz="3600" b="1" kern="1200">
                <a:solidFill>
                  <a:schemeClr val="bg1"/>
                </a:solidFill>
                <a:latin typeface="+mj-lt"/>
                <a:ea typeface="+mj-ea"/>
                <a:cs typeface="+mj-cs"/>
              </a:rPr>
              <a:t>Extension</a:t>
            </a:r>
          </a:p>
        </p:txBody>
      </p:sp>
      <p:pic>
        <p:nvPicPr>
          <p:cNvPr id="31" name="Picture 30" descr="A map of a city&#10;&#10;Description automatically generated">
            <a:extLst>
              <a:ext uri="{FF2B5EF4-FFF2-40B4-BE49-F238E27FC236}">
                <a16:creationId xmlns:a16="http://schemas.microsoft.com/office/drawing/2014/main" id="{A384D802-E2D8-0242-B907-402C041B0576}"/>
              </a:ext>
            </a:extLst>
          </p:cNvPr>
          <p:cNvPicPr>
            <a:picLocks noChangeAspect="1"/>
          </p:cNvPicPr>
          <p:nvPr/>
        </p:nvPicPr>
        <p:blipFill>
          <a:blip r:embed="rId3"/>
          <a:stretch>
            <a:fillRect/>
          </a:stretch>
        </p:blipFill>
        <p:spPr>
          <a:xfrm>
            <a:off x="4777316" y="1427529"/>
            <a:ext cx="6780700" cy="4000613"/>
          </a:xfrm>
          <a:prstGeom prst="rect">
            <a:avLst/>
          </a:prstGeom>
        </p:spPr>
      </p:pic>
      <p:sp>
        <p:nvSpPr>
          <p:cNvPr id="33" name="Rectangle 32">
            <a:extLst>
              <a:ext uri="{FF2B5EF4-FFF2-40B4-BE49-F238E27FC236}">
                <a16:creationId xmlns:a16="http://schemas.microsoft.com/office/drawing/2014/main" id="{0DD0850C-89B8-92B5-554B-45A90F760DA8}"/>
              </a:ext>
            </a:extLst>
          </p:cNvPr>
          <p:cNvSpPr/>
          <p:nvPr/>
        </p:nvSpPr>
        <p:spPr>
          <a:xfrm>
            <a:off x="1472626" y="5138066"/>
            <a:ext cx="2875636" cy="1041014"/>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2E98715-EC17-2E64-A661-CDC50EE6EFF4}"/>
              </a:ext>
            </a:extLst>
          </p:cNvPr>
          <p:cNvSpPr txBox="1"/>
          <p:nvPr/>
        </p:nvSpPr>
        <p:spPr>
          <a:xfrm>
            <a:off x="1856654" y="5195585"/>
            <a:ext cx="1702997" cy="307777"/>
          </a:xfrm>
          <a:prstGeom prst="rect">
            <a:avLst/>
          </a:prstGeom>
          <a:noFill/>
          <a:ln>
            <a:noFill/>
          </a:ln>
        </p:spPr>
        <p:txBody>
          <a:bodyPr wrap="square" rtlCol="0">
            <a:spAutoFit/>
          </a:bodyPr>
          <a:lstStyle/>
          <a:p>
            <a:r>
              <a:rPr lang="en-US" sz="1400" b="1"/>
              <a:t>Existing Fixed Line</a:t>
            </a:r>
          </a:p>
        </p:txBody>
      </p:sp>
      <p:sp>
        <p:nvSpPr>
          <p:cNvPr id="37" name="TextBox 36">
            <a:extLst>
              <a:ext uri="{FF2B5EF4-FFF2-40B4-BE49-F238E27FC236}">
                <a16:creationId xmlns:a16="http://schemas.microsoft.com/office/drawing/2014/main" id="{91807E32-8167-4516-CC91-E12EB6BE6B86}"/>
              </a:ext>
            </a:extLst>
          </p:cNvPr>
          <p:cNvSpPr txBox="1"/>
          <p:nvPr/>
        </p:nvSpPr>
        <p:spPr>
          <a:xfrm>
            <a:off x="1856653" y="5512741"/>
            <a:ext cx="1702998" cy="307777"/>
          </a:xfrm>
          <a:prstGeom prst="rect">
            <a:avLst/>
          </a:prstGeom>
          <a:noFill/>
          <a:ln>
            <a:noFill/>
          </a:ln>
        </p:spPr>
        <p:txBody>
          <a:bodyPr wrap="square" rtlCol="0">
            <a:spAutoFit/>
          </a:bodyPr>
          <a:lstStyle/>
          <a:p>
            <a:r>
              <a:rPr lang="en-US" sz="1400" b="1"/>
              <a:t>Route Extension</a:t>
            </a:r>
          </a:p>
        </p:txBody>
      </p:sp>
      <p:cxnSp>
        <p:nvCxnSpPr>
          <p:cNvPr id="39" name="Straight Connector 38">
            <a:extLst>
              <a:ext uri="{FF2B5EF4-FFF2-40B4-BE49-F238E27FC236}">
                <a16:creationId xmlns:a16="http://schemas.microsoft.com/office/drawing/2014/main" id="{1CAC9258-4EE3-9177-7E72-470D275CF8DF}"/>
              </a:ext>
            </a:extLst>
          </p:cNvPr>
          <p:cNvCxnSpPr>
            <a:cxnSpLocks/>
          </p:cNvCxnSpPr>
          <p:nvPr/>
        </p:nvCxnSpPr>
        <p:spPr>
          <a:xfrm>
            <a:off x="1607008" y="5350217"/>
            <a:ext cx="24964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224A9FB-8DCA-5E77-F31D-6FC6870A2594}"/>
              </a:ext>
            </a:extLst>
          </p:cNvPr>
          <p:cNvCxnSpPr>
            <a:cxnSpLocks/>
          </p:cNvCxnSpPr>
          <p:nvPr/>
        </p:nvCxnSpPr>
        <p:spPr>
          <a:xfrm>
            <a:off x="1607009" y="5666630"/>
            <a:ext cx="249645" cy="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38859616-48F3-4EC0-6963-1E5427D48FBC}"/>
              </a:ext>
            </a:extLst>
          </p:cNvPr>
          <p:cNvSpPr/>
          <p:nvPr/>
        </p:nvSpPr>
        <p:spPr>
          <a:xfrm>
            <a:off x="1607008" y="5869396"/>
            <a:ext cx="268925" cy="175947"/>
          </a:xfrm>
          <a:prstGeom prst="ellipse">
            <a:avLst/>
          </a:prstGeom>
          <a:solidFill>
            <a:srgbClr val="FFB909">
              <a:alpha val="49804"/>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D77936B7-DA2D-7F02-2E6A-15EB377D5208}"/>
              </a:ext>
            </a:extLst>
          </p:cNvPr>
          <p:cNvSpPr txBox="1"/>
          <p:nvPr/>
        </p:nvSpPr>
        <p:spPr>
          <a:xfrm>
            <a:off x="1856653" y="5803483"/>
            <a:ext cx="2563755" cy="307777"/>
          </a:xfrm>
          <a:prstGeom prst="rect">
            <a:avLst/>
          </a:prstGeom>
          <a:noFill/>
          <a:ln>
            <a:noFill/>
          </a:ln>
        </p:spPr>
        <p:txBody>
          <a:bodyPr wrap="square" rtlCol="0">
            <a:spAutoFit/>
          </a:bodyPr>
          <a:lstStyle/>
          <a:p>
            <a:r>
              <a:rPr lang="en-US" sz="1400" b="1"/>
              <a:t>TARPS ¾ Mile Service Area</a:t>
            </a:r>
          </a:p>
        </p:txBody>
      </p:sp>
      <p:cxnSp>
        <p:nvCxnSpPr>
          <p:cNvPr id="47" name="Straight Connector 46">
            <a:extLst>
              <a:ext uri="{FF2B5EF4-FFF2-40B4-BE49-F238E27FC236}">
                <a16:creationId xmlns:a16="http://schemas.microsoft.com/office/drawing/2014/main" id="{798B3F9B-A52C-D14C-C32F-B0C33580299B}"/>
              </a:ext>
            </a:extLst>
          </p:cNvPr>
          <p:cNvCxnSpPr>
            <a:cxnSpLocks/>
          </p:cNvCxnSpPr>
          <p:nvPr/>
        </p:nvCxnSpPr>
        <p:spPr>
          <a:xfrm flipV="1">
            <a:off x="5048250" y="2448328"/>
            <a:ext cx="1465733" cy="37697"/>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C338B33-8876-A510-564C-B2A2BE6A0372}"/>
              </a:ext>
            </a:extLst>
          </p:cNvPr>
          <p:cNvCxnSpPr>
            <a:cxnSpLocks/>
          </p:cNvCxnSpPr>
          <p:nvPr/>
        </p:nvCxnSpPr>
        <p:spPr>
          <a:xfrm flipH="1" flipV="1">
            <a:off x="6490155" y="2409608"/>
            <a:ext cx="47656" cy="1066303"/>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86D9EA3-1A55-F65C-F81A-3D5B20935A85}"/>
              </a:ext>
            </a:extLst>
          </p:cNvPr>
          <p:cNvCxnSpPr>
            <a:cxnSpLocks/>
          </p:cNvCxnSpPr>
          <p:nvPr/>
        </p:nvCxnSpPr>
        <p:spPr>
          <a:xfrm flipV="1">
            <a:off x="6513983" y="3359750"/>
            <a:ext cx="2886168" cy="83542"/>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772EFDF-FC30-228A-81D9-C55661C4244B}"/>
              </a:ext>
            </a:extLst>
          </p:cNvPr>
          <p:cNvSpPr txBox="1"/>
          <p:nvPr/>
        </p:nvSpPr>
        <p:spPr>
          <a:xfrm>
            <a:off x="7587523" y="3063892"/>
            <a:ext cx="962515" cy="307777"/>
          </a:xfrm>
          <a:prstGeom prst="rect">
            <a:avLst/>
          </a:prstGeom>
          <a:solidFill>
            <a:schemeClr val="bg1">
              <a:alpha val="53000"/>
            </a:schemeClr>
          </a:solidFill>
        </p:spPr>
        <p:txBody>
          <a:bodyPr wrap="square" rtlCol="0">
            <a:spAutoFit/>
          </a:bodyPr>
          <a:lstStyle/>
          <a:p>
            <a:pPr algn="ctr"/>
            <a:r>
              <a:rPr lang="en-US" sz="1400" b="1" i="1"/>
              <a:t>Navarre</a:t>
            </a:r>
          </a:p>
        </p:txBody>
      </p:sp>
      <p:sp>
        <p:nvSpPr>
          <p:cNvPr id="55" name="TextBox 54">
            <a:extLst>
              <a:ext uri="{FF2B5EF4-FFF2-40B4-BE49-F238E27FC236}">
                <a16:creationId xmlns:a16="http://schemas.microsoft.com/office/drawing/2014/main" id="{8AB01841-DFF1-57C8-F37A-0B558ABEC84D}"/>
              </a:ext>
            </a:extLst>
          </p:cNvPr>
          <p:cNvSpPr txBox="1"/>
          <p:nvPr/>
        </p:nvSpPr>
        <p:spPr>
          <a:xfrm>
            <a:off x="5550348" y="2101831"/>
            <a:ext cx="576862" cy="307777"/>
          </a:xfrm>
          <a:prstGeom prst="rect">
            <a:avLst/>
          </a:prstGeom>
          <a:solidFill>
            <a:schemeClr val="bg1">
              <a:alpha val="53000"/>
            </a:schemeClr>
          </a:solidFill>
        </p:spPr>
        <p:txBody>
          <a:bodyPr wrap="square" rtlCol="0">
            <a:spAutoFit/>
          </a:bodyPr>
          <a:lstStyle/>
          <a:p>
            <a:pPr algn="ctr"/>
            <a:r>
              <a:rPr lang="en-US" sz="1400" b="1" i="1"/>
              <a:t>Starr</a:t>
            </a:r>
          </a:p>
        </p:txBody>
      </p:sp>
      <p:sp>
        <p:nvSpPr>
          <p:cNvPr id="57" name="TextBox 56">
            <a:extLst>
              <a:ext uri="{FF2B5EF4-FFF2-40B4-BE49-F238E27FC236}">
                <a16:creationId xmlns:a16="http://schemas.microsoft.com/office/drawing/2014/main" id="{5ABAE15A-CE1B-463B-CFBB-6461AA01DE7D}"/>
              </a:ext>
            </a:extLst>
          </p:cNvPr>
          <p:cNvSpPr txBox="1"/>
          <p:nvPr/>
        </p:nvSpPr>
        <p:spPr>
          <a:xfrm rot="5201688">
            <a:off x="6256939" y="2706692"/>
            <a:ext cx="972289" cy="317159"/>
          </a:xfrm>
          <a:prstGeom prst="rect">
            <a:avLst/>
          </a:prstGeom>
          <a:solidFill>
            <a:schemeClr val="bg1">
              <a:alpha val="53000"/>
            </a:schemeClr>
          </a:solidFill>
        </p:spPr>
        <p:txBody>
          <a:bodyPr wrap="square" rtlCol="0">
            <a:spAutoFit/>
          </a:bodyPr>
          <a:lstStyle/>
          <a:p>
            <a:pPr algn="ctr"/>
            <a:r>
              <a:rPr lang="en-US" sz="1400" b="1" i="1"/>
              <a:t>Wheeling</a:t>
            </a:r>
          </a:p>
        </p:txBody>
      </p:sp>
    </p:spTree>
    <p:extLst>
      <p:ext uri="{BB962C8B-B14F-4D97-AF65-F5344CB8AC3E}">
        <p14:creationId xmlns:p14="http://schemas.microsoft.com/office/powerpoint/2010/main" val="2320754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7">
            <a:extLst>
              <a:ext uri="{FF2B5EF4-FFF2-40B4-BE49-F238E27FC236}">
                <a16:creationId xmlns:a16="http://schemas.microsoft.com/office/drawing/2014/main" id="{24F25298-E3FF-810C-4638-01B741A90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4696D7E-9B7A-7BB6-BA7C-38FC0C8E7070}"/>
              </a:ext>
            </a:extLst>
          </p:cNvPr>
          <p:cNvSpPr txBox="1"/>
          <p:nvPr/>
        </p:nvSpPr>
        <p:spPr>
          <a:xfrm>
            <a:off x="1028699" y="1967266"/>
            <a:ext cx="2765087"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b="1" kern="1200">
                <a:solidFill>
                  <a:srgbClr val="FFFFFF"/>
                </a:solidFill>
                <a:latin typeface="+mj-lt"/>
                <a:ea typeface="+mj-ea"/>
                <a:cs typeface="+mj-cs"/>
              </a:rPr>
              <a:t>Route 52</a:t>
            </a:r>
          </a:p>
        </p:txBody>
      </p:sp>
      <p:sp>
        <p:nvSpPr>
          <p:cNvPr id="8" name="Rectangle 7">
            <a:extLst>
              <a:ext uri="{FF2B5EF4-FFF2-40B4-BE49-F238E27FC236}">
                <a16:creationId xmlns:a16="http://schemas.microsoft.com/office/drawing/2014/main" id="{1F761934-23C2-9F46-B341-70C5711DAE46}"/>
              </a:ext>
            </a:extLst>
          </p:cNvPr>
          <p:cNvSpPr/>
          <p:nvPr/>
        </p:nvSpPr>
        <p:spPr>
          <a:xfrm>
            <a:off x="1472626" y="5138066"/>
            <a:ext cx="2875636" cy="1041014"/>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TextBox 9">
            <a:extLst>
              <a:ext uri="{FF2B5EF4-FFF2-40B4-BE49-F238E27FC236}">
                <a16:creationId xmlns:a16="http://schemas.microsoft.com/office/drawing/2014/main" id="{F3E740C8-DA31-A6A1-9C95-EEB7554B96F5}"/>
              </a:ext>
            </a:extLst>
          </p:cNvPr>
          <p:cNvSpPr txBox="1"/>
          <p:nvPr/>
        </p:nvSpPr>
        <p:spPr>
          <a:xfrm>
            <a:off x="1856654" y="5195585"/>
            <a:ext cx="2252359" cy="307777"/>
          </a:xfrm>
          <a:prstGeom prst="rect">
            <a:avLst/>
          </a:prstGeom>
          <a:noFill/>
          <a:ln>
            <a:noFill/>
          </a:ln>
        </p:spPr>
        <p:txBody>
          <a:bodyPr wrap="square" rtlCol="0">
            <a:spAutoFit/>
          </a:bodyPr>
          <a:lstStyle/>
          <a:p>
            <a:r>
              <a:rPr lang="en-US" sz="1400" b="1"/>
              <a:t>Winter 2024 Fixed Line</a:t>
            </a:r>
          </a:p>
        </p:txBody>
      </p:sp>
      <p:sp>
        <p:nvSpPr>
          <p:cNvPr id="12" name="TextBox 11">
            <a:extLst>
              <a:ext uri="{FF2B5EF4-FFF2-40B4-BE49-F238E27FC236}">
                <a16:creationId xmlns:a16="http://schemas.microsoft.com/office/drawing/2014/main" id="{8F573AD4-5FF0-97E0-AF33-C085EAA6E9F5}"/>
              </a:ext>
            </a:extLst>
          </p:cNvPr>
          <p:cNvSpPr txBox="1"/>
          <p:nvPr/>
        </p:nvSpPr>
        <p:spPr>
          <a:xfrm>
            <a:off x="1856653" y="5512741"/>
            <a:ext cx="2401497" cy="307777"/>
          </a:xfrm>
          <a:prstGeom prst="rect">
            <a:avLst/>
          </a:prstGeom>
          <a:noFill/>
          <a:ln>
            <a:noFill/>
          </a:ln>
        </p:spPr>
        <p:txBody>
          <a:bodyPr wrap="square" rtlCol="0">
            <a:spAutoFit/>
          </a:bodyPr>
          <a:lstStyle/>
          <a:p>
            <a:r>
              <a:rPr lang="en-US" sz="1400" b="1"/>
              <a:t>Route 52</a:t>
            </a:r>
          </a:p>
        </p:txBody>
      </p:sp>
      <p:cxnSp>
        <p:nvCxnSpPr>
          <p:cNvPr id="14" name="Straight Connector 13">
            <a:extLst>
              <a:ext uri="{FF2B5EF4-FFF2-40B4-BE49-F238E27FC236}">
                <a16:creationId xmlns:a16="http://schemas.microsoft.com/office/drawing/2014/main" id="{FF53CF30-65AC-563A-57B3-68CEE82E9C53}"/>
              </a:ext>
            </a:extLst>
          </p:cNvPr>
          <p:cNvCxnSpPr>
            <a:cxnSpLocks/>
          </p:cNvCxnSpPr>
          <p:nvPr/>
        </p:nvCxnSpPr>
        <p:spPr>
          <a:xfrm>
            <a:off x="1607008" y="5350217"/>
            <a:ext cx="24964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2B9D24A-2B7A-27C9-E93F-E869586D4031}"/>
              </a:ext>
            </a:extLst>
          </p:cNvPr>
          <p:cNvCxnSpPr>
            <a:cxnSpLocks/>
          </p:cNvCxnSpPr>
          <p:nvPr/>
        </p:nvCxnSpPr>
        <p:spPr>
          <a:xfrm>
            <a:off x="1607009" y="5666630"/>
            <a:ext cx="249645" cy="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ECD96934-0961-07FE-8A72-F24B68126176}"/>
              </a:ext>
            </a:extLst>
          </p:cNvPr>
          <p:cNvSpPr/>
          <p:nvPr/>
        </p:nvSpPr>
        <p:spPr>
          <a:xfrm>
            <a:off x="1607008" y="5869396"/>
            <a:ext cx="268925" cy="175947"/>
          </a:xfrm>
          <a:prstGeom prst="ellipse">
            <a:avLst/>
          </a:prstGeom>
          <a:solidFill>
            <a:srgbClr val="FFB909">
              <a:alpha val="49804"/>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0" name="TextBox 19">
            <a:extLst>
              <a:ext uri="{FF2B5EF4-FFF2-40B4-BE49-F238E27FC236}">
                <a16:creationId xmlns:a16="http://schemas.microsoft.com/office/drawing/2014/main" id="{B9E61DD1-A619-1EA1-17FB-0989607389FB}"/>
              </a:ext>
            </a:extLst>
          </p:cNvPr>
          <p:cNvSpPr txBox="1"/>
          <p:nvPr/>
        </p:nvSpPr>
        <p:spPr>
          <a:xfrm>
            <a:off x="1856653" y="5803483"/>
            <a:ext cx="2563755" cy="307777"/>
          </a:xfrm>
          <a:prstGeom prst="rect">
            <a:avLst/>
          </a:prstGeom>
          <a:noFill/>
          <a:ln>
            <a:noFill/>
          </a:ln>
        </p:spPr>
        <p:txBody>
          <a:bodyPr wrap="square" rtlCol="0">
            <a:spAutoFit/>
          </a:bodyPr>
          <a:lstStyle/>
          <a:p>
            <a:r>
              <a:rPr lang="en-US" sz="1400" b="1"/>
              <a:t>TARPS ¾ Mile Service Area</a:t>
            </a:r>
          </a:p>
        </p:txBody>
      </p:sp>
      <p:pic>
        <p:nvPicPr>
          <p:cNvPr id="22" name="Picture 21" descr="A map of a city&#10;&#10;Description automatically generated">
            <a:extLst>
              <a:ext uri="{FF2B5EF4-FFF2-40B4-BE49-F238E27FC236}">
                <a16:creationId xmlns:a16="http://schemas.microsoft.com/office/drawing/2014/main" id="{E9A85950-DA14-86C6-248F-1D21801FAA36}"/>
              </a:ext>
            </a:extLst>
          </p:cNvPr>
          <p:cNvPicPr>
            <a:picLocks noChangeAspect="1"/>
          </p:cNvPicPr>
          <p:nvPr/>
        </p:nvPicPr>
        <p:blipFill>
          <a:blip r:embed="rId3"/>
          <a:stretch>
            <a:fillRect/>
          </a:stretch>
        </p:blipFill>
        <p:spPr>
          <a:xfrm>
            <a:off x="4495458" y="882935"/>
            <a:ext cx="6953006" cy="5162408"/>
          </a:xfrm>
          <a:prstGeom prst="rect">
            <a:avLst/>
          </a:prstGeom>
        </p:spPr>
      </p:pic>
      <p:sp>
        <p:nvSpPr>
          <p:cNvPr id="24" name="TextBox 23">
            <a:extLst>
              <a:ext uri="{FF2B5EF4-FFF2-40B4-BE49-F238E27FC236}">
                <a16:creationId xmlns:a16="http://schemas.microsoft.com/office/drawing/2014/main" id="{9ED639AD-358B-2835-50BA-CB83399C5892}"/>
              </a:ext>
            </a:extLst>
          </p:cNvPr>
          <p:cNvSpPr txBox="1"/>
          <p:nvPr/>
        </p:nvSpPr>
        <p:spPr>
          <a:xfrm rot="16200000">
            <a:off x="6413036" y="3275111"/>
            <a:ext cx="784386" cy="307777"/>
          </a:xfrm>
          <a:prstGeom prst="rect">
            <a:avLst/>
          </a:prstGeom>
          <a:solidFill>
            <a:schemeClr val="bg1">
              <a:alpha val="53000"/>
            </a:schemeClr>
          </a:solidFill>
        </p:spPr>
        <p:txBody>
          <a:bodyPr wrap="square" rtlCol="0">
            <a:spAutoFit/>
          </a:bodyPr>
          <a:lstStyle/>
          <a:p>
            <a:pPr algn="ctr"/>
            <a:r>
              <a:rPr lang="en-US" sz="1400" b="1" i="1" err="1"/>
              <a:t>Secor</a:t>
            </a:r>
            <a:endParaRPr lang="en-US" sz="1400" b="1" i="1"/>
          </a:p>
        </p:txBody>
      </p:sp>
      <p:sp>
        <p:nvSpPr>
          <p:cNvPr id="2" name="TextBox 1">
            <a:extLst>
              <a:ext uri="{FF2B5EF4-FFF2-40B4-BE49-F238E27FC236}">
                <a16:creationId xmlns:a16="http://schemas.microsoft.com/office/drawing/2014/main" id="{48B62A01-C08F-B2F8-E5D1-FA5034BDE678}"/>
              </a:ext>
            </a:extLst>
          </p:cNvPr>
          <p:cNvSpPr txBox="1"/>
          <p:nvPr/>
        </p:nvSpPr>
        <p:spPr>
          <a:xfrm rot="2940000">
            <a:off x="9105370" y="3562283"/>
            <a:ext cx="1388730" cy="307777"/>
          </a:xfrm>
          <a:prstGeom prst="rect">
            <a:avLst/>
          </a:prstGeom>
          <a:solidFill>
            <a:schemeClr val="bg1">
              <a:alpha val="53000"/>
            </a:schemeClr>
          </a:solidFill>
        </p:spPr>
        <p:txBody>
          <a:bodyPr wrap="square" lIns="91440" tIns="45720" rIns="91440" bIns="45720" rtlCol="0" anchor="t">
            <a:spAutoFit/>
          </a:bodyPr>
          <a:lstStyle/>
          <a:p>
            <a:pPr algn="ctr"/>
            <a:r>
              <a:rPr lang="en-US" sz="1400" b="1" i="1" err="1">
                <a:cs typeface="Calibri"/>
              </a:rPr>
              <a:t>Tremainsville</a:t>
            </a:r>
            <a:endParaRPr lang="en-US" sz="1400" b="1" i="1" err="1"/>
          </a:p>
        </p:txBody>
      </p:sp>
      <p:sp>
        <p:nvSpPr>
          <p:cNvPr id="3" name="TextBox 2">
            <a:extLst>
              <a:ext uri="{FF2B5EF4-FFF2-40B4-BE49-F238E27FC236}">
                <a16:creationId xmlns:a16="http://schemas.microsoft.com/office/drawing/2014/main" id="{FB7D88DB-5052-8423-9589-53788547DD21}"/>
              </a:ext>
            </a:extLst>
          </p:cNvPr>
          <p:cNvSpPr txBox="1"/>
          <p:nvPr/>
        </p:nvSpPr>
        <p:spPr>
          <a:xfrm>
            <a:off x="7385242" y="4939248"/>
            <a:ext cx="942041" cy="307777"/>
          </a:xfrm>
          <a:prstGeom prst="rect">
            <a:avLst/>
          </a:prstGeom>
          <a:solidFill>
            <a:schemeClr val="bg1">
              <a:alpha val="53000"/>
            </a:schemeClr>
          </a:solidFill>
        </p:spPr>
        <p:txBody>
          <a:bodyPr wrap="square" lIns="91440" tIns="45720" rIns="91440" bIns="45720" rtlCol="0" anchor="t">
            <a:spAutoFit/>
          </a:bodyPr>
          <a:lstStyle/>
          <a:p>
            <a:pPr algn="ctr"/>
            <a:r>
              <a:rPr lang="en-US" sz="1400" b="1" i="1"/>
              <a:t>Sylvania</a:t>
            </a:r>
          </a:p>
        </p:txBody>
      </p:sp>
      <p:sp>
        <p:nvSpPr>
          <p:cNvPr id="5" name="TextBox 4">
            <a:extLst>
              <a:ext uri="{FF2B5EF4-FFF2-40B4-BE49-F238E27FC236}">
                <a16:creationId xmlns:a16="http://schemas.microsoft.com/office/drawing/2014/main" id="{6822122D-67DA-7AA5-7546-86A9EB8E2706}"/>
              </a:ext>
            </a:extLst>
          </p:cNvPr>
          <p:cNvSpPr txBox="1"/>
          <p:nvPr/>
        </p:nvSpPr>
        <p:spPr>
          <a:xfrm rot="1680000">
            <a:off x="5084473" y="4247843"/>
            <a:ext cx="801903" cy="307777"/>
          </a:xfrm>
          <a:prstGeom prst="rect">
            <a:avLst/>
          </a:prstGeom>
          <a:solidFill>
            <a:schemeClr val="bg1">
              <a:alpha val="53000"/>
            </a:schemeClr>
          </a:solidFill>
        </p:spPr>
        <p:txBody>
          <a:bodyPr wrap="square" lIns="91440" tIns="45720" rIns="91440" bIns="45720" rtlCol="0" anchor="t">
            <a:spAutoFit/>
          </a:bodyPr>
          <a:lstStyle/>
          <a:p>
            <a:pPr algn="ctr"/>
            <a:r>
              <a:rPr lang="en-US" sz="1400" b="1" i="1">
                <a:cs typeface="Calibri"/>
              </a:rPr>
              <a:t>Monroe</a:t>
            </a:r>
          </a:p>
        </p:txBody>
      </p:sp>
    </p:spTree>
    <p:extLst>
      <p:ext uri="{BB962C8B-B14F-4D97-AF65-F5344CB8AC3E}">
        <p14:creationId xmlns:p14="http://schemas.microsoft.com/office/powerpoint/2010/main" val="2354845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a city&#10;&#10;Description automatically generated">
            <a:extLst>
              <a:ext uri="{FF2B5EF4-FFF2-40B4-BE49-F238E27FC236}">
                <a16:creationId xmlns:a16="http://schemas.microsoft.com/office/drawing/2014/main" id="{38FDEE3E-2EBF-B122-CA79-819A5BDE3B92}"/>
              </a:ext>
            </a:extLst>
          </p:cNvPr>
          <p:cNvPicPr>
            <a:picLocks noChangeAspect="1"/>
          </p:cNvPicPr>
          <p:nvPr/>
        </p:nvPicPr>
        <p:blipFill>
          <a:blip r:embed="rId3"/>
          <a:stretch>
            <a:fillRect/>
          </a:stretch>
        </p:blipFill>
        <p:spPr>
          <a:xfrm>
            <a:off x="5279756" y="576952"/>
            <a:ext cx="4422183" cy="5600772"/>
          </a:xfrm>
          <a:prstGeom prst="rect">
            <a:avLst/>
          </a:prstGeom>
        </p:spPr>
      </p:pic>
      <p:sp>
        <p:nvSpPr>
          <p:cNvPr id="6" name="Down Arrow 7">
            <a:extLst>
              <a:ext uri="{FF2B5EF4-FFF2-40B4-BE49-F238E27FC236}">
                <a16:creationId xmlns:a16="http://schemas.microsoft.com/office/drawing/2014/main" id="{E4BE4700-8F28-68AF-807D-F5510278E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605F519-E1D2-A4E7-CDD3-2C98594EA4D0}"/>
              </a:ext>
            </a:extLst>
          </p:cNvPr>
          <p:cNvSpPr txBox="1"/>
          <p:nvPr/>
        </p:nvSpPr>
        <p:spPr>
          <a:xfrm>
            <a:off x="1028699" y="1967266"/>
            <a:ext cx="2765087"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b="1" kern="1200">
                <a:solidFill>
                  <a:srgbClr val="FFFFFF"/>
                </a:solidFill>
                <a:latin typeface="+mj-lt"/>
                <a:ea typeface="+mj-ea"/>
                <a:cs typeface="+mj-cs"/>
              </a:rPr>
              <a:t>Route 51 Removal</a:t>
            </a:r>
          </a:p>
        </p:txBody>
      </p:sp>
      <p:sp>
        <p:nvSpPr>
          <p:cNvPr id="10" name="Rectangle 9">
            <a:extLst>
              <a:ext uri="{FF2B5EF4-FFF2-40B4-BE49-F238E27FC236}">
                <a16:creationId xmlns:a16="http://schemas.microsoft.com/office/drawing/2014/main" id="{D1BC2C93-923A-79D2-C43D-3B445E3E3963}"/>
              </a:ext>
            </a:extLst>
          </p:cNvPr>
          <p:cNvSpPr/>
          <p:nvPr/>
        </p:nvSpPr>
        <p:spPr>
          <a:xfrm>
            <a:off x="1472626" y="5138066"/>
            <a:ext cx="2875636" cy="1041014"/>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TextBox 11">
            <a:extLst>
              <a:ext uri="{FF2B5EF4-FFF2-40B4-BE49-F238E27FC236}">
                <a16:creationId xmlns:a16="http://schemas.microsoft.com/office/drawing/2014/main" id="{560D159B-7F69-9E62-BE85-7EB58F068487}"/>
              </a:ext>
            </a:extLst>
          </p:cNvPr>
          <p:cNvSpPr txBox="1"/>
          <p:nvPr/>
        </p:nvSpPr>
        <p:spPr>
          <a:xfrm>
            <a:off x="1856654" y="5195585"/>
            <a:ext cx="1702997" cy="307777"/>
          </a:xfrm>
          <a:prstGeom prst="rect">
            <a:avLst/>
          </a:prstGeom>
          <a:noFill/>
          <a:ln>
            <a:noFill/>
          </a:ln>
        </p:spPr>
        <p:txBody>
          <a:bodyPr wrap="square" rtlCol="0">
            <a:spAutoFit/>
          </a:bodyPr>
          <a:lstStyle/>
          <a:p>
            <a:r>
              <a:rPr lang="en-US" sz="1400" b="1"/>
              <a:t>Existing Fixed Line</a:t>
            </a:r>
          </a:p>
        </p:txBody>
      </p:sp>
      <p:sp>
        <p:nvSpPr>
          <p:cNvPr id="14" name="TextBox 13">
            <a:extLst>
              <a:ext uri="{FF2B5EF4-FFF2-40B4-BE49-F238E27FC236}">
                <a16:creationId xmlns:a16="http://schemas.microsoft.com/office/drawing/2014/main" id="{E73E2E30-1F5F-A732-42E6-54EE36CD05FF}"/>
              </a:ext>
            </a:extLst>
          </p:cNvPr>
          <p:cNvSpPr txBox="1"/>
          <p:nvPr/>
        </p:nvSpPr>
        <p:spPr>
          <a:xfrm>
            <a:off x="1856653" y="5512741"/>
            <a:ext cx="1702998" cy="307777"/>
          </a:xfrm>
          <a:prstGeom prst="rect">
            <a:avLst/>
          </a:prstGeom>
          <a:noFill/>
          <a:ln>
            <a:noFill/>
          </a:ln>
        </p:spPr>
        <p:txBody>
          <a:bodyPr wrap="square" rtlCol="0">
            <a:spAutoFit/>
          </a:bodyPr>
          <a:lstStyle/>
          <a:p>
            <a:r>
              <a:rPr lang="en-US" sz="1400" b="1"/>
              <a:t>Route Removal</a:t>
            </a:r>
          </a:p>
        </p:txBody>
      </p:sp>
      <p:cxnSp>
        <p:nvCxnSpPr>
          <p:cNvPr id="16" name="Straight Connector 15">
            <a:extLst>
              <a:ext uri="{FF2B5EF4-FFF2-40B4-BE49-F238E27FC236}">
                <a16:creationId xmlns:a16="http://schemas.microsoft.com/office/drawing/2014/main" id="{69789FF5-3138-0105-C8C1-C0176B775859}"/>
              </a:ext>
            </a:extLst>
          </p:cNvPr>
          <p:cNvCxnSpPr>
            <a:cxnSpLocks/>
          </p:cNvCxnSpPr>
          <p:nvPr/>
        </p:nvCxnSpPr>
        <p:spPr>
          <a:xfrm>
            <a:off x="1607008" y="5350217"/>
            <a:ext cx="24964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D5FC61-1A92-C304-46D9-EF7C022C304A}"/>
              </a:ext>
            </a:extLst>
          </p:cNvPr>
          <p:cNvCxnSpPr>
            <a:cxnSpLocks/>
          </p:cNvCxnSpPr>
          <p:nvPr/>
        </p:nvCxnSpPr>
        <p:spPr>
          <a:xfrm>
            <a:off x="1607009" y="5666630"/>
            <a:ext cx="249645" cy="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C800932-FE47-732A-F8F7-F5C860BBB7C4}"/>
              </a:ext>
            </a:extLst>
          </p:cNvPr>
          <p:cNvSpPr/>
          <p:nvPr/>
        </p:nvSpPr>
        <p:spPr>
          <a:xfrm>
            <a:off x="1607008" y="5869396"/>
            <a:ext cx="268925" cy="175947"/>
          </a:xfrm>
          <a:prstGeom prst="ellipse">
            <a:avLst/>
          </a:prstGeom>
          <a:solidFill>
            <a:srgbClr val="FFB909">
              <a:alpha val="49804"/>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2" name="TextBox 21">
            <a:extLst>
              <a:ext uri="{FF2B5EF4-FFF2-40B4-BE49-F238E27FC236}">
                <a16:creationId xmlns:a16="http://schemas.microsoft.com/office/drawing/2014/main" id="{E44A49E3-487D-B08E-D58A-422969EECE03}"/>
              </a:ext>
            </a:extLst>
          </p:cNvPr>
          <p:cNvSpPr txBox="1"/>
          <p:nvPr/>
        </p:nvSpPr>
        <p:spPr>
          <a:xfrm>
            <a:off x="1856653" y="5803483"/>
            <a:ext cx="2563755" cy="307777"/>
          </a:xfrm>
          <a:prstGeom prst="rect">
            <a:avLst/>
          </a:prstGeom>
          <a:noFill/>
          <a:ln>
            <a:noFill/>
          </a:ln>
        </p:spPr>
        <p:txBody>
          <a:bodyPr wrap="square" rtlCol="0">
            <a:spAutoFit/>
          </a:bodyPr>
          <a:lstStyle/>
          <a:p>
            <a:r>
              <a:rPr lang="en-US" sz="1400" b="1"/>
              <a:t>TARPS ¾ Mile Service Area</a:t>
            </a:r>
          </a:p>
        </p:txBody>
      </p:sp>
      <p:sp>
        <p:nvSpPr>
          <p:cNvPr id="26" name="TextBox 25">
            <a:extLst>
              <a:ext uri="{FF2B5EF4-FFF2-40B4-BE49-F238E27FC236}">
                <a16:creationId xmlns:a16="http://schemas.microsoft.com/office/drawing/2014/main" id="{95A2484D-DCE0-6BBD-11FF-5EA86690E110}"/>
              </a:ext>
            </a:extLst>
          </p:cNvPr>
          <p:cNvSpPr txBox="1"/>
          <p:nvPr/>
        </p:nvSpPr>
        <p:spPr>
          <a:xfrm>
            <a:off x="6886218" y="1961477"/>
            <a:ext cx="784386" cy="307777"/>
          </a:xfrm>
          <a:prstGeom prst="rect">
            <a:avLst/>
          </a:prstGeom>
          <a:solidFill>
            <a:schemeClr val="bg1">
              <a:alpha val="53000"/>
            </a:schemeClr>
          </a:solidFill>
        </p:spPr>
        <p:txBody>
          <a:bodyPr wrap="square" rtlCol="0">
            <a:spAutoFit/>
          </a:bodyPr>
          <a:lstStyle/>
          <a:p>
            <a:pPr algn="ctr"/>
            <a:r>
              <a:rPr lang="en-US" sz="1400" b="1" i="1"/>
              <a:t>Alexis</a:t>
            </a:r>
          </a:p>
        </p:txBody>
      </p:sp>
      <p:sp>
        <p:nvSpPr>
          <p:cNvPr id="28" name="TextBox 27">
            <a:extLst>
              <a:ext uri="{FF2B5EF4-FFF2-40B4-BE49-F238E27FC236}">
                <a16:creationId xmlns:a16="http://schemas.microsoft.com/office/drawing/2014/main" id="{FBFC24C8-9739-5C55-6B7C-91AFEA2711C5}"/>
              </a:ext>
            </a:extLst>
          </p:cNvPr>
          <p:cNvSpPr txBox="1"/>
          <p:nvPr/>
        </p:nvSpPr>
        <p:spPr>
          <a:xfrm rot="16200000">
            <a:off x="5680124" y="3429000"/>
            <a:ext cx="990939" cy="307777"/>
          </a:xfrm>
          <a:prstGeom prst="rect">
            <a:avLst/>
          </a:prstGeom>
          <a:solidFill>
            <a:schemeClr val="bg1">
              <a:alpha val="53000"/>
            </a:schemeClr>
          </a:solidFill>
        </p:spPr>
        <p:txBody>
          <a:bodyPr wrap="square" rtlCol="0">
            <a:spAutoFit/>
          </a:bodyPr>
          <a:lstStyle/>
          <a:p>
            <a:pPr algn="ctr"/>
            <a:r>
              <a:rPr lang="en-US" sz="1400" b="1" i="1"/>
              <a:t>Talmadge</a:t>
            </a:r>
          </a:p>
        </p:txBody>
      </p:sp>
    </p:spTree>
    <p:extLst>
      <p:ext uri="{BB962C8B-B14F-4D97-AF65-F5344CB8AC3E}">
        <p14:creationId xmlns:p14="http://schemas.microsoft.com/office/powerpoint/2010/main" val="2005829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a city&#10;&#10;Description automatically generated">
            <a:extLst>
              <a:ext uri="{FF2B5EF4-FFF2-40B4-BE49-F238E27FC236}">
                <a16:creationId xmlns:a16="http://schemas.microsoft.com/office/drawing/2014/main" id="{21DBCAFE-122B-DE79-755A-3B766545C0A6}"/>
              </a:ext>
            </a:extLst>
          </p:cNvPr>
          <p:cNvPicPr>
            <a:picLocks noChangeAspect="1"/>
          </p:cNvPicPr>
          <p:nvPr/>
        </p:nvPicPr>
        <p:blipFill>
          <a:blip r:embed="rId3"/>
          <a:stretch>
            <a:fillRect/>
          </a:stretch>
        </p:blipFill>
        <p:spPr>
          <a:xfrm>
            <a:off x="4721714" y="661213"/>
            <a:ext cx="5338365" cy="5291290"/>
          </a:xfrm>
          <a:prstGeom prst="rect">
            <a:avLst/>
          </a:prstGeom>
        </p:spPr>
      </p:pic>
      <p:sp>
        <p:nvSpPr>
          <p:cNvPr id="7" name="Down Arrow 7">
            <a:extLst>
              <a:ext uri="{FF2B5EF4-FFF2-40B4-BE49-F238E27FC236}">
                <a16:creationId xmlns:a16="http://schemas.microsoft.com/office/drawing/2014/main" id="{DC087298-E64A-C32D-8A7C-BCEF2A222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26F192A-3970-1BE3-02E2-657FFBF55F26}"/>
              </a:ext>
            </a:extLst>
          </p:cNvPr>
          <p:cNvSpPr txBox="1"/>
          <p:nvPr/>
        </p:nvSpPr>
        <p:spPr>
          <a:xfrm>
            <a:off x="1080360" y="1902690"/>
            <a:ext cx="2765087"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b="1" kern="1200">
                <a:solidFill>
                  <a:srgbClr val="FFFFFF"/>
                </a:solidFill>
                <a:latin typeface="+mj-lt"/>
                <a:ea typeface="+mj-ea"/>
                <a:cs typeface="+mj-cs"/>
              </a:rPr>
              <a:t>Route 51 </a:t>
            </a:r>
            <a:r>
              <a:rPr lang="en-US" sz="3600" b="1">
                <a:solidFill>
                  <a:srgbClr val="FFFFFF"/>
                </a:solidFill>
                <a:latin typeface="+mj-lt"/>
                <a:ea typeface="+mj-ea"/>
                <a:cs typeface="+mj-cs"/>
              </a:rPr>
              <a:t>Alternative</a:t>
            </a:r>
            <a:endParaRPr lang="en-US" sz="3600" b="1" kern="1200">
              <a:solidFill>
                <a:srgbClr val="FFFFFF"/>
              </a:solidFill>
              <a:latin typeface="+mj-lt"/>
              <a:ea typeface="+mj-ea"/>
              <a:cs typeface="+mj-cs"/>
            </a:endParaRPr>
          </a:p>
        </p:txBody>
      </p:sp>
      <p:sp>
        <p:nvSpPr>
          <p:cNvPr id="11" name="Rectangle 10">
            <a:extLst>
              <a:ext uri="{FF2B5EF4-FFF2-40B4-BE49-F238E27FC236}">
                <a16:creationId xmlns:a16="http://schemas.microsoft.com/office/drawing/2014/main" id="{FE5BEEE8-0CC7-B5B1-E8A3-9087905D4D2F}"/>
              </a:ext>
            </a:extLst>
          </p:cNvPr>
          <p:cNvSpPr/>
          <p:nvPr/>
        </p:nvSpPr>
        <p:spPr>
          <a:xfrm>
            <a:off x="1472626" y="5138066"/>
            <a:ext cx="2875636" cy="1041014"/>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TextBox 12">
            <a:extLst>
              <a:ext uri="{FF2B5EF4-FFF2-40B4-BE49-F238E27FC236}">
                <a16:creationId xmlns:a16="http://schemas.microsoft.com/office/drawing/2014/main" id="{F8AF0CF8-6D6D-EAB8-BAA9-9670493BF12B}"/>
              </a:ext>
            </a:extLst>
          </p:cNvPr>
          <p:cNvSpPr txBox="1"/>
          <p:nvPr/>
        </p:nvSpPr>
        <p:spPr>
          <a:xfrm>
            <a:off x="1856654" y="5195585"/>
            <a:ext cx="1702997" cy="307777"/>
          </a:xfrm>
          <a:prstGeom prst="rect">
            <a:avLst/>
          </a:prstGeom>
          <a:noFill/>
          <a:ln>
            <a:noFill/>
          </a:ln>
        </p:spPr>
        <p:txBody>
          <a:bodyPr wrap="square" rtlCol="0">
            <a:spAutoFit/>
          </a:bodyPr>
          <a:lstStyle/>
          <a:p>
            <a:r>
              <a:rPr lang="en-US" sz="1400" b="1"/>
              <a:t>Existing Fixed Line</a:t>
            </a:r>
          </a:p>
        </p:txBody>
      </p:sp>
      <p:sp>
        <p:nvSpPr>
          <p:cNvPr id="15" name="TextBox 14">
            <a:extLst>
              <a:ext uri="{FF2B5EF4-FFF2-40B4-BE49-F238E27FC236}">
                <a16:creationId xmlns:a16="http://schemas.microsoft.com/office/drawing/2014/main" id="{7607B25C-203A-5B96-9913-79F4F5B5CCF6}"/>
              </a:ext>
            </a:extLst>
          </p:cNvPr>
          <p:cNvSpPr txBox="1"/>
          <p:nvPr/>
        </p:nvSpPr>
        <p:spPr>
          <a:xfrm>
            <a:off x="1856653" y="5512741"/>
            <a:ext cx="1702998" cy="307777"/>
          </a:xfrm>
          <a:prstGeom prst="rect">
            <a:avLst/>
          </a:prstGeom>
          <a:noFill/>
          <a:ln>
            <a:noFill/>
          </a:ln>
        </p:spPr>
        <p:txBody>
          <a:bodyPr wrap="square" rtlCol="0">
            <a:spAutoFit/>
          </a:bodyPr>
          <a:lstStyle/>
          <a:p>
            <a:r>
              <a:rPr lang="en-US" sz="1400" b="1"/>
              <a:t>Route Removal</a:t>
            </a:r>
          </a:p>
        </p:txBody>
      </p:sp>
      <p:cxnSp>
        <p:nvCxnSpPr>
          <p:cNvPr id="17" name="Straight Connector 16">
            <a:extLst>
              <a:ext uri="{FF2B5EF4-FFF2-40B4-BE49-F238E27FC236}">
                <a16:creationId xmlns:a16="http://schemas.microsoft.com/office/drawing/2014/main" id="{F9EC836C-DE3A-2905-13A7-782951815509}"/>
              </a:ext>
            </a:extLst>
          </p:cNvPr>
          <p:cNvCxnSpPr>
            <a:cxnSpLocks/>
          </p:cNvCxnSpPr>
          <p:nvPr/>
        </p:nvCxnSpPr>
        <p:spPr>
          <a:xfrm>
            <a:off x="1607008" y="5350217"/>
            <a:ext cx="24964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F840825-8E04-A170-34F3-77C1D855E0C5}"/>
              </a:ext>
            </a:extLst>
          </p:cNvPr>
          <p:cNvCxnSpPr>
            <a:cxnSpLocks/>
          </p:cNvCxnSpPr>
          <p:nvPr/>
        </p:nvCxnSpPr>
        <p:spPr>
          <a:xfrm>
            <a:off x="1607009" y="5666630"/>
            <a:ext cx="249645" cy="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D2DFD104-8583-5ACA-0CCF-61BB0A867983}"/>
              </a:ext>
            </a:extLst>
          </p:cNvPr>
          <p:cNvSpPr/>
          <p:nvPr/>
        </p:nvSpPr>
        <p:spPr>
          <a:xfrm>
            <a:off x="1607008" y="6183623"/>
            <a:ext cx="268925" cy="175947"/>
          </a:xfrm>
          <a:prstGeom prst="ellipse">
            <a:avLst/>
          </a:prstGeom>
          <a:solidFill>
            <a:srgbClr val="FF8989">
              <a:alpha val="49804"/>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3" name="TextBox 22">
            <a:extLst>
              <a:ext uri="{FF2B5EF4-FFF2-40B4-BE49-F238E27FC236}">
                <a16:creationId xmlns:a16="http://schemas.microsoft.com/office/drawing/2014/main" id="{608CE9C0-D4B1-2FEF-9B14-018C6D0DE187}"/>
              </a:ext>
            </a:extLst>
          </p:cNvPr>
          <p:cNvSpPr txBox="1"/>
          <p:nvPr/>
        </p:nvSpPr>
        <p:spPr>
          <a:xfrm>
            <a:off x="1856653" y="6109854"/>
            <a:ext cx="2563755" cy="307777"/>
          </a:xfrm>
          <a:prstGeom prst="rect">
            <a:avLst/>
          </a:prstGeom>
          <a:noFill/>
          <a:ln>
            <a:noFill/>
          </a:ln>
        </p:spPr>
        <p:txBody>
          <a:bodyPr wrap="square" rtlCol="0">
            <a:spAutoFit/>
          </a:bodyPr>
          <a:lstStyle/>
          <a:p>
            <a:r>
              <a:rPr lang="en-US" sz="1400" b="1"/>
              <a:t>Flex NW Zone</a:t>
            </a:r>
          </a:p>
        </p:txBody>
      </p:sp>
      <p:sp>
        <p:nvSpPr>
          <p:cNvPr id="25" name="TextBox 24">
            <a:extLst>
              <a:ext uri="{FF2B5EF4-FFF2-40B4-BE49-F238E27FC236}">
                <a16:creationId xmlns:a16="http://schemas.microsoft.com/office/drawing/2014/main" id="{9604A75D-D404-4017-6314-E3E052155675}"/>
              </a:ext>
            </a:extLst>
          </p:cNvPr>
          <p:cNvSpPr txBox="1"/>
          <p:nvPr/>
        </p:nvSpPr>
        <p:spPr>
          <a:xfrm>
            <a:off x="6950794" y="1431951"/>
            <a:ext cx="784386" cy="307777"/>
          </a:xfrm>
          <a:prstGeom prst="rect">
            <a:avLst/>
          </a:prstGeom>
          <a:solidFill>
            <a:schemeClr val="bg1">
              <a:alpha val="53000"/>
            </a:schemeClr>
          </a:solidFill>
        </p:spPr>
        <p:txBody>
          <a:bodyPr wrap="square" rtlCol="0">
            <a:spAutoFit/>
          </a:bodyPr>
          <a:lstStyle/>
          <a:p>
            <a:pPr algn="ctr"/>
            <a:r>
              <a:rPr lang="en-US" sz="1400" b="1" i="1"/>
              <a:t>Alexis</a:t>
            </a:r>
          </a:p>
        </p:txBody>
      </p:sp>
      <p:sp>
        <p:nvSpPr>
          <p:cNvPr id="27" name="TextBox 26">
            <a:extLst>
              <a:ext uri="{FF2B5EF4-FFF2-40B4-BE49-F238E27FC236}">
                <a16:creationId xmlns:a16="http://schemas.microsoft.com/office/drawing/2014/main" id="{B4C5CD7E-F759-D385-D3CB-5362EC4F1FE1}"/>
              </a:ext>
            </a:extLst>
          </p:cNvPr>
          <p:cNvSpPr txBox="1"/>
          <p:nvPr/>
        </p:nvSpPr>
        <p:spPr>
          <a:xfrm rot="16200000">
            <a:off x="5899683" y="2886559"/>
            <a:ext cx="990939" cy="307777"/>
          </a:xfrm>
          <a:prstGeom prst="rect">
            <a:avLst/>
          </a:prstGeom>
          <a:solidFill>
            <a:schemeClr val="bg1">
              <a:alpha val="53000"/>
            </a:schemeClr>
          </a:solidFill>
        </p:spPr>
        <p:txBody>
          <a:bodyPr wrap="square" rtlCol="0">
            <a:spAutoFit/>
          </a:bodyPr>
          <a:lstStyle/>
          <a:p>
            <a:pPr algn="ctr"/>
            <a:r>
              <a:rPr lang="en-US" sz="1400" b="1" i="1"/>
              <a:t>Talmadge</a:t>
            </a:r>
          </a:p>
        </p:txBody>
      </p:sp>
      <p:cxnSp>
        <p:nvCxnSpPr>
          <p:cNvPr id="2" name="Straight Connector 1">
            <a:extLst>
              <a:ext uri="{FF2B5EF4-FFF2-40B4-BE49-F238E27FC236}">
                <a16:creationId xmlns:a16="http://schemas.microsoft.com/office/drawing/2014/main" id="{94535896-A802-4CAB-8617-5A8E02D26F40}"/>
              </a:ext>
            </a:extLst>
          </p:cNvPr>
          <p:cNvCxnSpPr>
            <a:cxnSpLocks/>
          </p:cNvCxnSpPr>
          <p:nvPr/>
        </p:nvCxnSpPr>
        <p:spPr>
          <a:xfrm>
            <a:off x="8056794" y="1744336"/>
            <a:ext cx="60108" cy="2779432"/>
          </a:xfrm>
          <a:prstGeom prst="line">
            <a:avLst/>
          </a:prstGeom>
          <a:ln w="101600">
            <a:solidFill>
              <a:srgbClr val="4472C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1F8BDB7-9255-2CF4-2FF0-3FF201994366}"/>
              </a:ext>
            </a:extLst>
          </p:cNvPr>
          <p:cNvSpPr txBox="1"/>
          <p:nvPr/>
        </p:nvSpPr>
        <p:spPr>
          <a:xfrm rot="16200000">
            <a:off x="7983526" y="3366571"/>
            <a:ext cx="694056" cy="307777"/>
          </a:xfrm>
          <a:prstGeom prst="rect">
            <a:avLst/>
          </a:prstGeom>
          <a:solidFill>
            <a:schemeClr val="bg1">
              <a:alpha val="53000"/>
            </a:schemeClr>
          </a:solidFill>
        </p:spPr>
        <p:txBody>
          <a:bodyPr wrap="square" lIns="91440" tIns="45720" rIns="91440" bIns="45720" rtlCol="0" anchor="t">
            <a:spAutoFit/>
          </a:bodyPr>
          <a:lstStyle/>
          <a:p>
            <a:pPr algn="ctr"/>
            <a:r>
              <a:rPr lang="en-US" sz="1400" b="1" i="1">
                <a:cs typeface="Calibri"/>
              </a:rPr>
              <a:t>Secor</a:t>
            </a:r>
            <a:endParaRPr lang="en-US" sz="1400" b="1" i="1"/>
          </a:p>
        </p:txBody>
      </p:sp>
      <p:cxnSp>
        <p:nvCxnSpPr>
          <p:cNvPr id="6" name="Straight Connector 5">
            <a:extLst>
              <a:ext uri="{FF2B5EF4-FFF2-40B4-BE49-F238E27FC236}">
                <a16:creationId xmlns:a16="http://schemas.microsoft.com/office/drawing/2014/main" id="{1A1CDB39-15D3-2D5D-D595-B613BB66ABD0}"/>
              </a:ext>
            </a:extLst>
          </p:cNvPr>
          <p:cNvCxnSpPr>
            <a:cxnSpLocks/>
          </p:cNvCxnSpPr>
          <p:nvPr/>
        </p:nvCxnSpPr>
        <p:spPr>
          <a:xfrm>
            <a:off x="6659795" y="3765752"/>
            <a:ext cx="7190" cy="758016"/>
          </a:xfrm>
          <a:prstGeom prst="line">
            <a:avLst/>
          </a:prstGeom>
          <a:ln w="1016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B7BC4AC-CC8F-88C6-026E-E072901A40F1}"/>
              </a:ext>
            </a:extLst>
          </p:cNvPr>
          <p:cNvCxnSpPr>
            <a:cxnSpLocks/>
          </p:cNvCxnSpPr>
          <p:nvPr/>
        </p:nvCxnSpPr>
        <p:spPr>
          <a:xfrm>
            <a:off x="7186127" y="4046671"/>
            <a:ext cx="23230" cy="506416"/>
          </a:xfrm>
          <a:prstGeom prst="line">
            <a:avLst/>
          </a:prstGeom>
          <a:ln w="1016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5AE4EFA-547E-1DE1-B18A-E0896D9D6139}"/>
              </a:ext>
            </a:extLst>
          </p:cNvPr>
          <p:cNvCxnSpPr>
            <a:cxnSpLocks/>
          </p:cNvCxnSpPr>
          <p:nvPr/>
        </p:nvCxnSpPr>
        <p:spPr>
          <a:xfrm flipV="1">
            <a:off x="6606877" y="4492018"/>
            <a:ext cx="589275" cy="3984"/>
          </a:xfrm>
          <a:prstGeom prst="line">
            <a:avLst/>
          </a:prstGeom>
          <a:ln w="1016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ADA82EB-FAAC-373F-C87D-DD0405147C96}"/>
              </a:ext>
            </a:extLst>
          </p:cNvPr>
          <p:cNvCxnSpPr>
            <a:cxnSpLocks/>
          </p:cNvCxnSpPr>
          <p:nvPr/>
        </p:nvCxnSpPr>
        <p:spPr>
          <a:xfrm>
            <a:off x="7821365" y="4481290"/>
            <a:ext cx="258899" cy="3654"/>
          </a:xfrm>
          <a:prstGeom prst="line">
            <a:avLst/>
          </a:prstGeom>
          <a:ln w="1016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F1C723-2A3D-284F-968A-907C8178B9F3}"/>
              </a:ext>
            </a:extLst>
          </p:cNvPr>
          <p:cNvCxnSpPr>
            <a:cxnSpLocks/>
          </p:cNvCxnSpPr>
          <p:nvPr/>
        </p:nvCxnSpPr>
        <p:spPr>
          <a:xfrm>
            <a:off x="7162473" y="4037446"/>
            <a:ext cx="714527" cy="459282"/>
          </a:xfrm>
          <a:prstGeom prst="line">
            <a:avLst/>
          </a:prstGeom>
          <a:ln w="1016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5446F3C-7242-B55E-23D6-B25AE0BB9478}"/>
              </a:ext>
            </a:extLst>
          </p:cNvPr>
          <p:cNvCxnSpPr>
            <a:cxnSpLocks/>
          </p:cNvCxnSpPr>
          <p:nvPr/>
        </p:nvCxnSpPr>
        <p:spPr>
          <a:xfrm flipV="1">
            <a:off x="1608602" y="5959251"/>
            <a:ext cx="235333" cy="4203"/>
          </a:xfrm>
          <a:prstGeom prst="line">
            <a:avLst/>
          </a:prstGeom>
          <a:ln w="101600">
            <a:solidFill>
              <a:srgbClr val="4472C4"/>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8A77DEB-18AB-3B8D-34C0-95D81706F1D0}"/>
              </a:ext>
            </a:extLst>
          </p:cNvPr>
          <p:cNvSpPr txBox="1"/>
          <p:nvPr/>
        </p:nvSpPr>
        <p:spPr>
          <a:xfrm>
            <a:off x="1838215" y="5819112"/>
            <a:ext cx="2120220" cy="307777"/>
          </a:xfrm>
          <a:prstGeom prst="rect">
            <a:avLst/>
          </a:prstGeom>
          <a:noFill/>
          <a:ln>
            <a:noFill/>
          </a:ln>
        </p:spPr>
        <p:txBody>
          <a:bodyPr wrap="square" lIns="91440" tIns="45720" rIns="91440" bIns="45720" rtlCol="0" anchor="t">
            <a:spAutoFit/>
          </a:bodyPr>
          <a:lstStyle/>
          <a:p>
            <a:r>
              <a:rPr lang="en-US" sz="1400" b="1"/>
              <a:t>Alternate Fixed Route</a:t>
            </a:r>
          </a:p>
        </p:txBody>
      </p:sp>
    </p:spTree>
    <p:extLst>
      <p:ext uri="{BB962C8B-B14F-4D97-AF65-F5344CB8AC3E}">
        <p14:creationId xmlns:p14="http://schemas.microsoft.com/office/powerpoint/2010/main" val="456760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D2E499-FD7B-06B0-5225-141669DE7B67}"/>
              </a:ext>
            </a:extLst>
          </p:cNvPr>
          <p:cNvSpPr txBox="1"/>
          <p:nvPr/>
        </p:nvSpPr>
        <p:spPr>
          <a:xfrm>
            <a:off x="1336145" y="2349500"/>
            <a:ext cx="454554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Average Ridership Counts</a:t>
            </a:r>
            <a:endParaRPr lang="en-US" dirty="0"/>
          </a:p>
        </p:txBody>
      </p:sp>
      <p:pic>
        <p:nvPicPr>
          <p:cNvPr id="3" name="Picture 2" descr="A table of numbers with numbers&#10;&#10;Description automatically generated">
            <a:extLst>
              <a:ext uri="{FF2B5EF4-FFF2-40B4-BE49-F238E27FC236}">
                <a16:creationId xmlns:a16="http://schemas.microsoft.com/office/drawing/2014/main" id="{8687847A-41DB-F6B9-79CB-59C68A7EA3FB}"/>
              </a:ext>
            </a:extLst>
          </p:cNvPr>
          <p:cNvPicPr>
            <a:picLocks noChangeAspect="1"/>
          </p:cNvPicPr>
          <p:nvPr/>
        </p:nvPicPr>
        <p:blipFill>
          <a:blip r:embed="rId3"/>
          <a:stretch>
            <a:fillRect/>
          </a:stretch>
        </p:blipFill>
        <p:spPr>
          <a:xfrm>
            <a:off x="6543697" y="732064"/>
            <a:ext cx="3458891" cy="5339443"/>
          </a:xfrm>
          <a:prstGeom prst="rect">
            <a:avLst/>
          </a:prstGeom>
        </p:spPr>
      </p:pic>
    </p:spTree>
    <p:extLst>
      <p:ext uri="{BB962C8B-B14F-4D97-AF65-F5344CB8AC3E}">
        <p14:creationId xmlns:p14="http://schemas.microsoft.com/office/powerpoint/2010/main" val="4059338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C81B82-7728-A7E9-E97E-096A913390B5}"/>
              </a:ext>
            </a:extLst>
          </p:cNvPr>
          <p:cNvSpPr txBox="1"/>
          <p:nvPr/>
        </p:nvSpPr>
        <p:spPr>
          <a:xfrm>
            <a:off x="553987" y="1392433"/>
            <a:ext cx="5081426" cy="892552"/>
          </a:xfrm>
          <a:prstGeom prst="rect">
            <a:avLst/>
          </a:prstGeom>
          <a:noFill/>
        </p:spPr>
        <p:txBody>
          <a:bodyPr wrap="square" rtlCol="0">
            <a:spAutoFit/>
          </a:bodyPr>
          <a:lstStyle/>
          <a:p>
            <a:pPr algn="ctr"/>
            <a:r>
              <a:rPr lang="en-US" sz="2800" b="1"/>
              <a:t>Route 51 Ridership Sample</a:t>
            </a:r>
          </a:p>
          <a:p>
            <a:pPr algn="ctr"/>
            <a:r>
              <a:rPr lang="en-US" sz="2400"/>
              <a:t>March 26 – April 8</a:t>
            </a:r>
          </a:p>
        </p:txBody>
      </p:sp>
      <p:grpSp>
        <p:nvGrpSpPr>
          <p:cNvPr id="11" name="Group 10">
            <a:extLst>
              <a:ext uri="{FF2B5EF4-FFF2-40B4-BE49-F238E27FC236}">
                <a16:creationId xmlns:a16="http://schemas.microsoft.com/office/drawing/2014/main" id="{BD78BA30-D507-2A51-82FE-9F883C5FF5B8}"/>
              </a:ext>
            </a:extLst>
          </p:cNvPr>
          <p:cNvGrpSpPr/>
          <p:nvPr/>
        </p:nvGrpSpPr>
        <p:grpSpPr>
          <a:xfrm>
            <a:off x="9818380" y="4647710"/>
            <a:ext cx="2003272" cy="589134"/>
            <a:chOff x="9106919" y="4970576"/>
            <a:chExt cx="2041372" cy="589134"/>
          </a:xfrm>
        </p:grpSpPr>
        <p:sp>
          <p:nvSpPr>
            <p:cNvPr id="7" name="TextBox 6">
              <a:extLst>
                <a:ext uri="{FF2B5EF4-FFF2-40B4-BE49-F238E27FC236}">
                  <a16:creationId xmlns:a16="http://schemas.microsoft.com/office/drawing/2014/main" id="{2654FA0D-980F-AB6F-7397-0399225429C7}"/>
                </a:ext>
              </a:extLst>
            </p:cNvPr>
            <p:cNvSpPr txBox="1"/>
            <p:nvPr/>
          </p:nvSpPr>
          <p:spPr>
            <a:xfrm>
              <a:off x="9375844" y="4970576"/>
              <a:ext cx="1583787" cy="307777"/>
            </a:xfrm>
            <a:prstGeom prst="rect">
              <a:avLst/>
            </a:prstGeom>
            <a:noFill/>
            <a:ln>
              <a:noFill/>
            </a:ln>
          </p:spPr>
          <p:txBody>
            <a:bodyPr wrap="square" rtlCol="0">
              <a:spAutoFit/>
            </a:bodyPr>
            <a:lstStyle/>
            <a:p>
              <a:r>
                <a:rPr lang="en-US" sz="1400" b="1"/>
                <a:t>Fixed Line</a:t>
              </a:r>
            </a:p>
          </p:txBody>
        </p:sp>
        <p:sp>
          <p:nvSpPr>
            <p:cNvPr id="8" name="TextBox 7">
              <a:extLst>
                <a:ext uri="{FF2B5EF4-FFF2-40B4-BE49-F238E27FC236}">
                  <a16:creationId xmlns:a16="http://schemas.microsoft.com/office/drawing/2014/main" id="{6A287AAA-45E8-12B7-C1C9-B4A3883E978D}"/>
                </a:ext>
              </a:extLst>
            </p:cNvPr>
            <p:cNvSpPr txBox="1"/>
            <p:nvPr/>
          </p:nvSpPr>
          <p:spPr>
            <a:xfrm>
              <a:off x="9375844" y="5251933"/>
              <a:ext cx="1772447" cy="307777"/>
            </a:xfrm>
            <a:prstGeom prst="rect">
              <a:avLst/>
            </a:prstGeom>
            <a:noFill/>
            <a:ln>
              <a:noFill/>
            </a:ln>
          </p:spPr>
          <p:txBody>
            <a:bodyPr wrap="square" rtlCol="0">
              <a:spAutoFit/>
            </a:bodyPr>
            <a:lstStyle/>
            <a:p>
              <a:r>
                <a:rPr lang="en-US" sz="1400" b="1"/>
                <a:t>Route 51</a:t>
              </a:r>
            </a:p>
          </p:txBody>
        </p:sp>
        <p:cxnSp>
          <p:nvCxnSpPr>
            <p:cNvPr id="9" name="Straight Connector 8">
              <a:extLst>
                <a:ext uri="{FF2B5EF4-FFF2-40B4-BE49-F238E27FC236}">
                  <a16:creationId xmlns:a16="http://schemas.microsoft.com/office/drawing/2014/main" id="{597D04F4-07DC-E47D-F261-A65AF0BD4CA3}"/>
                </a:ext>
              </a:extLst>
            </p:cNvPr>
            <p:cNvCxnSpPr>
              <a:cxnSpLocks/>
            </p:cNvCxnSpPr>
            <p:nvPr/>
          </p:nvCxnSpPr>
          <p:spPr>
            <a:xfrm>
              <a:off x="9106919" y="5101794"/>
              <a:ext cx="24964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EB42FB-86A3-C9AF-2BF0-8C4D482B3BEB}"/>
                </a:ext>
              </a:extLst>
            </p:cNvPr>
            <p:cNvCxnSpPr>
              <a:cxnSpLocks/>
            </p:cNvCxnSpPr>
            <p:nvPr/>
          </p:nvCxnSpPr>
          <p:spPr>
            <a:xfrm>
              <a:off x="9106919" y="5424625"/>
              <a:ext cx="24964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7E7C562E-083F-07C5-52B7-95493FEAB603}"/>
              </a:ext>
            </a:extLst>
          </p:cNvPr>
          <p:cNvSpPr txBox="1"/>
          <p:nvPr/>
        </p:nvSpPr>
        <p:spPr>
          <a:xfrm>
            <a:off x="481536" y="2626118"/>
            <a:ext cx="5088745" cy="2554545"/>
          </a:xfrm>
          <a:prstGeom prst="rect">
            <a:avLst/>
          </a:prstGeom>
          <a:noFill/>
        </p:spPr>
        <p:txBody>
          <a:bodyPr wrap="square" rtlCol="0">
            <a:spAutoFit/>
          </a:bodyPr>
          <a:lstStyle/>
          <a:p>
            <a:pPr marL="285750" indent="-285750">
              <a:buFont typeface="Arial" panose="020B0604020202020204" pitchFamily="34" charset="0"/>
              <a:buChar char="•"/>
            </a:pPr>
            <a:r>
              <a:rPr lang="en-US" sz="2000"/>
              <a:t>Ridership sample size along Route 51 = 2245</a:t>
            </a:r>
          </a:p>
          <a:p>
            <a:endParaRPr lang="en-US" sz="2000"/>
          </a:p>
          <a:p>
            <a:pPr marL="285750" indent="-285750">
              <a:buFont typeface="Arial" panose="020B0604020202020204" pitchFamily="34" charset="0"/>
              <a:buChar char="•"/>
            </a:pPr>
            <a:r>
              <a:rPr lang="en-US" sz="2000"/>
              <a:t>Alexis and Talmadge north of Monroe accounted for 92 boardings in total during the sample period ( &lt;7 per day on average)</a:t>
            </a:r>
          </a:p>
          <a:p>
            <a:endParaRPr lang="en-US" sz="2000"/>
          </a:p>
          <a:p>
            <a:pPr marL="285750" indent="-285750">
              <a:buFont typeface="Arial" panose="020B0604020202020204" pitchFamily="34" charset="0"/>
              <a:buChar char="•"/>
            </a:pPr>
            <a:r>
              <a:rPr lang="en-US" sz="2000"/>
              <a:t>61% of the area ridership occurs at the Franklin Park Mall stop</a:t>
            </a:r>
          </a:p>
        </p:txBody>
      </p:sp>
      <p:sp>
        <p:nvSpPr>
          <p:cNvPr id="15" name="TextBox 14">
            <a:extLst>
              <a:ext uri="{FF2B5EF4-FFF2-40B4-BE49-F238E27FC236}">
                <a16:creationId xmlns:a16="http://schemas.microsoft.com/office/drawing/2014/main" id="{29DCAB29-1593-6C4B-0E4E-BCDB113FB78F}"/>
              </a:ext>
            </a:extLst>
          </p:cNvPr>
          <p:cNvSpPr txBox="1"/>
          <p:nvPr/>
        </p:nvSpPr>
        <p:spPr>
          <a:xfrm>
            <a:off x="9635308" y="2509701"/>
            <a:ext cx="1554227" cy="338554"/>
          </a:xfrm>
          <a:prstGeom prst="rect">
            <a:avLst/>
          </a:prstGeom>
          <a:noFill/>
          <a:ln>
            <a:noFill/>
          </a:ln>
        </p:spPr>
        <p:txBody>
          <a:bodyPr wrap="square" lIns="91440" tIns="45720" rIns="91440" bIns="45720" rtlCol="0" anchor="t">
            <a:spAutoFit/>
          </a:bodyPr>
          <a:lstStyle/>
          <a:p>
            <a:r>
              <a:rPr lang="en-US" sz="1600" b="1"/>
              <a:t>Total Boarding</a:t>
            </a:r>
          </a:p>
        </p:txBody>
      </p:sp>
      <p:pic>
        <p:nvPicPr>
          <p:cNvPr id="17" name="Picture 16" descr="A map of a route&#10;&#10;Description automatically generated">
            <a:extLst>
              <a:ext uri="{FF2B5EF4-FFF2-40B4-BE49-F238E27FC236}">
                <a16:creationId xmlns:a16="http://schemas.microsoft.com/office/drawing/2014/main" id="{66532C62-F887-50DB-2A88-802FF97DBEEF}"/>
              </a:ext>
            </a:extLst>
          </p:cNvPr>
          <p:cNvPicPr>
            <a:picLocks noChangeAspect="1"/>
          </p:cNvPicPr>
          <p:nvPr/>
        </p:nvPicPr>
        <p:blipFill>
          <a:blip r:embed="rId3"/>
          <a:stretch>
            <a:fillRect/>
          </a:stretch>
        </p:blipFill>
        <p:spPr>
          <a:xfrm>
            <a:off x="5706232" y="708257"/>
            <a:ext cx="3797603" cy="5219235"/>
          </a:xfrm>
          <a:prstGeom prst="rect">
            <a:avLst/>
          </a:prstGeom>
        </p:spPr>
      </p:pic>
      <p:pic>
        <p:nvPicPr>
          <p:cNvPr id="19" name="Picture 18" descr="A number of red and yellow circles&#10;&#10;Description automatically generated">
            <a:extLst>
              <a:ext uri="{FF2B5EF4-FFF2-40B4-BE49-F238E27FC236}">
                <a16:creationId xmlns:a16="http://schemas.microsoft.com/office/drawing/2014/main" id="{27C7B015-00FE-C2F6-E137-885B78E73ED6}"/>
              </a:ext>
            </a:extLst>
          </p:cNvPr>
          <p:cNvPicPr>
            <a:picLocks noChangeAspect="1"/>
          </p:cNvPicPr>
          <p:nvPr/>
        </p:nvPicPr>
        <p:blipFill>
          <a:blip r:embed="rId4"/>
          <a:stretch>
            <a:fillRect/>
          </a:stretch>
        </p:blipFill>
        <p:spPr>
          <a:xfrm>
            <a:off x="9688225" y="2818202"/>
            <a:ext cx="1066800" cy="1485900"/>
          </a:xfrm>
          <a:prstGeom prst="rect">
            <a:avLst/>
          </a:prstGeom>
        </p:spPr>
      </p:pic>
      <p:sp>
        <p:nvSpPr>
          <p:cNvPr id="21" name="TextBox 20">
            <a:extLst>
              <a:ext uri="{FF2B5EF4-FFF2-40B4-BE49-F238E27FC236}">
                <a16:creationId xmlns:a16="http://schemas.microsoft.com/office/drawing/2014/main" id="{9F624A7D-1D0C-AD41-7C2D-4AC21DF9A2A2}"/>
              </a:ext>
            </a:extLst>
          </p:cNvPr>
          <p:cNvSpPr txBox="1"/>
          <p:nvPr/>
        </p:nvSpPr>
        <p:spPr>
          <a:xfrm>
            <a:off x="6757388" y="1237469"/>
            <a:ext cx="784386" cy="307777"/>
          </a:xfrm>
          <a:prstGeom prst="rect">
            <a:avLst/>
          </a:prstGeom>
          <a:solidFill>
            <a:schemeClr val="bg1">
              <a:alpha val="53000"/>
            </a:schemeClr>
          </a:solidFill>
        </p:spPr>
        <p:txBody>
          <a:bodyPr wrap="square" rtlCol="0">
            <a:spAutoFit/>
          </a:bodyPr>
          <a:lstStyle/>
          <a:p>
            <a:pPr algn="ctr"/>
            <a:r>
              <a:rPr lang="en-US" sz="1400" b="1" i="1"/>
              <a:t>Alexis</a:t>
            </a:r>
          </a:p>
        </p:txBody>
      </p:sp>
      <p:sp>
        <p:nvSpPr>
          <p:cNvPr id="23" name="TextBox 22">
            <a:extLst>
              <a:ext uri="{FF2B5EF4-FFF2-40B4-BE49-F238E27FC236}">
                <a16:creationId xmlns:a16="http://schemas.microsoft.com/office/drawing/2014/main" id="{96ED84D3-77B8-969E-32BE-D61307612973}"/>
              </a:ext>
            </a:extLst>
          </p:cNvPr>
          <p:cNvSpPr txBox="1"/>
          <p:nvPr/>
        </p:nvSpPr>
        <p:spPr>
          <a:xfrm rot="16200000">
            <a:off x="5796146" y="3272343"/>
            <a:ext cx="990939" cy="307777"/>
          </a:xfrm>
          <a:prstGeom prst="rect">
            <a:avLst/>
          </a:prstGeom>
          <a:solidFill>
            <a:schemeClr val="bg1">
              <a:alpha val="53000"/>
            </a:schemeClr>
          </a:solidFill>
        </p:spPr>
        <p:txBody>
          <a:bodyPr wrap="square" rtlCol="0">
            <a:spAutoFit/>
          </a:bodyPr>
          <a:lstStyle/>
          <a:p>
            <a:pPr algn="ctr"/>
            <a:r>
              <a:rPr lang="en-US" sz="1400" b="1" i="1"/>
              <a:t>Talmadge</a:t>
            </a:r>
          </a:p>
        </p:txBody>
      </p:sp>
      <p:sp>
        <p:nvSpPr>
          <p:cNvPr id="25" name="TextBox 24">
            <a:extLst>
              <a:ext uri="{FF2B5EF4-FFF2-40B4-BE49-F238E27FC236}">
                <a16:creationId xmlns:a16="http://schemas.microsoft.com/office/drawing/2014/main" id="{A1DF1988-4B3F-3AF5-EA01-E768BA3576DF}"/>
              </a:ext>
            </a:extLst>
          </p:cNvPr>
          <p:cNvSpPr txBox="1"/>
          <p:nvPr/>
        </p:nvSpPr>
        <p:spPr>
          <a:xfrm rot="16200000">
            <a:off x="8558067" y="3024032"/>
            <a:ext cx="784386" cy="307777"/>
          </a:xfrm>
          <a:prstGeom prst="rect">
            <a:avLst/>
          </a:prstGeom>
          <a:solidFill>
            <a:schemeClr val="bg1">
              <a:alpha val="53000"/>
            </a:schemeClr>
          </a:solidFill>
        </p:spPr>
        <p:txBody>
          <a:bodyPr wrap="square" rtlCol="0">
            <a:spAutoFit/>
          </a:bodyPr>
          <a:lstStyle/>
          <a:p>
            <a:pPr algn="ctr"/>
            <a:r>
              <a:rPr lang="en-US" sz="1400" b="1" i="1" err="1"/>
              <a:t>Secor</a:t>
            </a:r>
            <a:endParaRPr lang="en-US" sz="1400" b="1" i="1"/>
          </a:p>
        </p:txBody>
      </p:sp>
    </p:spTree>
    <p:extLst>
      <p:ext uri="{BB962C8B-B14F-4D97-AF65-F5344CB8AC3E}">
        <p14:creationId xmlns:p14="http://schemas.microsoft.com/office/powerpoint/2010/main" val="3473769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video recording&#10;&#10;Description automatically generated">
            <a:extLst>
              <a:ext uri="{FF2B5EF4-FFF2-40B4-BE49-F238E27FC236}">
                <a16:creationId xmlns:a16="http://schemas.microsoft.com/office/drawing/2014/main" id="{C24FD279-E5D0-883E-E0D7-F73F4C1AF2B3}"/>
              </a:ext>
            </a:extLst>
          </p:cNvPr>
          <p:cNvPicPr>
            <a:picLocks noGrp="1" noChangeAspect="1"/>
          </p:cNvPicPr>
          <p:nvPr>
            <p:ph idx="1"/>
          </p:nvPr>
        </p:nvPicPr>
        <p:blipFill>
          <a:blip r:embed="rId3"/>
          <a:stretch>
            <a:fillRect/>
          </a:stretch>
        </p:blipFill>
        <p:spPr>
          <a:xfrm>
            <a:off x="7707805" y="1203588"/>
            <a:ext cx="3226669" cy="4351338"/>
          </a:xfrm>
          <a:ln w="57150">
            <a:solidFill>
              <a:schemeClr val="tx1">
                <a:lumMod val="50000"/>
              </a:schemeClr>
            </a:solidFill>
          </a:ln>
        </p:spPr>
      </p:pic>
      <p:sp>
        <p:nvSpPr>
          <p:cNvPr id="2" name="Title 1">
            <a:extLst>
              <a:ext uri="{FF2B5EF4-FFF2-40B4-BE49-F238E27FC236}">
                <a16:creationId xmlns:a16="http://schemas.microsoft.com/office/drawing/2014/main" id="{88054E20-982D-C55B-7818-A70B8D031847}"/>
              </a:ext>
            </a:extLst>
          </p:cNvPr>
          <p:cNvSpPr>
            <a:spLocks noGrp="1"/>
          </p:cNvSpPr>
          <p:nvPr>
            <p:ph type="title"/>
          </p:nvPr>
        </p:nvSpPr>
        <p:spPr>
          <a:xfrm>
            <a:off x="1822371" y="1018744"/>
            <a:ext cx="5414654" cy="693873"/>
          </a:xfrm>
        </p:spPr>
        <p:txBody>
          <a:bodyPr>
            <a:normAutofit/>
          </a:bodyPr>
          <a:lstStyle/>
          <a:p>
            <a:pPr algn="ctr"/>
            <a:r>
              <a:rPr lang="en-US" b="1" dirty="0">
                <a:latin typeface="Avenir LT Std 55 Roman"/>
              </a:rPr>
              <a:t>Public Outreach / Feedback</a:t>
            </a:r>
            <a:endParaRPr lang="en-US" b="1" dirty="0"/>
          </a:p>
        </p:txBody>
      </p:sp>
      <p:pic>
        <p:nvPicPr>
          <p:cNvPr id="5" name="Picture 4" descr="A building with a sign and plants in a flower bed&#10;&#10;Description automatically generated">
            <a:extLst>
              <a:ext uri="{FF2B5EF4-FFF2-40B4-BE49-F238E27FC236}">
                <a16:creationId xmlns:a16="http://schemas.microsoft.com/office/drawing/2014/main" id="{A59AC38E-D05A-D7D5-6250-EE4911C65A0C}"/>
              </a:ext>
            </a:extLst>
          </p:cNvPr>
          <p:cNvPicPr>
            <a:picLocks noChangeAspect="1"/>
          </p:cNvPicPr>
          <p:nvPr/>
        </p:nvPicPr>
        <p:blipFill>
          <a:blip r:embed="rId4"/>
          <a:stretch>
            <a:fillRect/>
          </a:stretch>
        </p:blipFill>
        <p:spPr>
          <a:xfrm>
            <a:off x="893233" y="1887938"/>
            <a:ext cx="2743200" cy="3484291"/>
          </a:xfrm>
          <a:prstGeom prst="rect">
            <a:avLst/>
          </a:prstGeom>
          <a:ln w="57150">
            <a:solidFill>
              <a:schemeClr val="tx1">
                <a:lumMod val="50000"/>
              </a:schemeClr>
            </a:solidFill>
          </a:ln>
        </p:spPr>
      </p:pic>
      <p:pic>
        <p:nvPicPr>
          <p:cNvPr id="8" name="Picture 7" descr="A close up of a car&#10;&#10;Description automatically generated">
            <a:extLst>
              <a:ext uri="{FF2B5EF4-FFF2-40B4-BE49-F238E27FC236}">
                <a16:creationId xmlns:a16="http://schemas.microsoft.com/office/drawing/2014/main" id="{B2DC2109-A332-ADCC-FC0E-3E32A3249821}"/>
              </a:ext>
            </a:extLst>
          </p:cNvPr>
          <p:cNvPicPr>
            <a:picLocks noChangeAspect="1"/>
          </p:cNvPicPr>
          <p:nvPr/>
        </p:nvPicPr>
        <p:blipFill>
          <a:blip r:embed="rId5"/>
          <a:stretch>
            <a:fillRect/>
          </a:stretch>
        </p:blipFill>
        <p:spPr>
          <a:xfrm>
            <a:off x="3158067" y="2494142"/>
            <a:ext cx="2743200" cy="3436049"/>
          </a:xfrm>
          <a:prstGeom prst="rect">
            <a:avLst/>
          </a:prstGeom>
          <a:ln w="57150">
            <a:solidFill>
              <a:schemeClr val="tx1">
                <a:lumMod val="50000"/>
              </a:schemeClr>
            </a:solidFill>
          </a:ln>
        </p:spPr>
      </p:pic>
      <p:pic>
        <p:nvPicPr>
          <p:cNvPr id="9" name="Picture 8" descr="A screenshot of a post&#10;&#10;Description automatically generated">
            <a:extLst>
              <a:ext uri="{FF2B5EF4-FFF2-40B4-BE49-F238E27FC236}">
                <a16:creationId xmlns:a16="http://schemas.microsoft.com/office/drawing/2014/main" id="{BF926C4C-2A19-FA4A-DE35-39261AFDA3DF}"/>
              </a:ext>
            </a:extLst>
          </p:cNvPr>
          <p:cNvPicPr>
            <a:picLocks noChangeAspect="1"/>
          </p:cNvPicPr>
          <p:nvPr/>
        </p:nvPicPr>
        <p:blipFill>
          <a:blip r:embed="rId6"/>
          <a:stretch>
            <a:fillRect/>
          </a:stretch>
        </p:blipFill>
        <p:spPr>
          <a:xfrm>
            <a:off x="5475817" y="2145304"/>
            <a:ext cx="2743200" cy="2334558"/>
          </a:xfrm>
          <a:prstGeom prst="rect">
            <a:avLst/>
          </a:prstGeom>
          <a:ln w="57150">
            <a:solidFill>
              <a:schemeClr val="tx1">
                <a:lumMod val="50000"/>
              </a:schemeClr>
            </a:solidFill>
          </a:ln>
        </p:spPr>
      </p:pic>
      <p:pic>
        <p:nvPicPr>
          <p:cNvPr id="10" name="Picture 9" descr="A screenshot of a web page&#10;&#10;Description automatically generated">
            <a:extLst>
              <a:ext uri="{FF2B5EF4-FFF2-40B4-BE49-F238E27FC236}">
                <a16:creationId xmlns:a16="http://schemas.microsoft.com/office/drawing/2014/main" id="{C4BB315A-DB35-0D65-F500-285D3A0642F7}"/>
              </a:ext>
            </a:extLst>
          </p:cNvPr>
          <p:cNvPicPr>
            <a:picLocks noChangeAspect="1"/>
          </p:cNvPicPr>
          <p:nvPr/>
        </p:nvPicPr>
        <p:blipFill>
          <a:blip r:embed="rId7"/>
          <a:stretch>
            <a:fillRect/>
          </a:stretch>
        </p:blipFill>
        <p:spPr>
          <a:xfrm>
            <a:off x="5190067" y="4236558"/>
            <a:ext cx="3431116" cy="2258384"/>
          </a:xfrm>
          <a:prstGeom prst="rect">
            <a:avLst/>
          </a:prstGeom>
          <a:ln w="57150">
            <a:solidFill>
              <a:schemeClr val="tx1">
                <a:lumMod val="50000"/>
              </a:schemeClr>
            </a:solidFill>
          </a:ln>
        </p:spPr>
      </p:pic>
    </p:spTree>
    <p:extLst>
      <p:ext uri="{BB962C8B-B14F-4D97-AF65-F5344CB8AC3E}">
        <p14:creationId xmlns:p14="http://schemas.microsoft.com/office/powerpoint/2010/main" val="1981787192"/>
      </p:ext>
    </p:extLst>
  </p:cSld>
  <p:clrMapOvr>
    <a:masterClrMapping/>
  </p:clrMapOvr>
</p:sld>
</file>

<file path=ppt/theme/theme1.xml><?xml version="1.0" encoding="utf-8"?>
<a:theme xmlns:a="http://schemas.openxmlformats.org/drawingml/2006/main" name="Office Theme">
  <a:themeElements>
    <a:clrScheme name="Custom 1">
      <a:dk1>
        <a:srgbClr val="4B4C4B"/>
      </a:dk1>
      <a:lt1>
        <a:srgbClr val="FFFFFF"/>
      </a:lt1>
      <a:dk2>
        <a:srgbClr val="929492"/>
      </a:dk2>
      <a:lt2>
        <a:srgbClr val="E7E6E6"/>
      </a:lt2>
      <a:accent1>
        <a:srgbClr val="3DAB5B"/>
      </a:accent1>
      <a:accent2>
        <a:srgbClr val="F09D4C"/>
      </a:accent2>
      <a:accent3>
        <a:srgbClr val="E85B39"/>
      </a:accent3>
      <a:accent4>
        <a:srgbClr val="1AA8DA"/>
      </a:accent4>
      <a:accent5>
        <a:srgbClr val="0C6296"/>
      </a:accent5>
      <a:accent6>
        <a:srgbClr val="1C3969"/>
      </a:accent6>
      <a:hlink>
        <a:srgbClr val="0563C1"/>
      </a:hlink>
      <a:folHlink>
        <a:srgbClr val="4420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8617EE7F-A1B7-D64A-87EC-0F4FEE12CC6F}" vid="{A174F37E-029F-5B4E-915D-3ACFC33CA8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TART441 Template Final</Template>
  <Application>Microsoft Office PowerPoint</Application>
  <PresentationFormat>Widescreen</PresentationFormat>
  <Slides>10</Slides>
  <Notes>10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Winter 2024 Proposed Fixed Line Service Changes</vt:lpstr>
      <vt:lpstr>Flex Service Area Change</vt:lpstr>
      <vt:lpstr>PowerPoint Presentation</vt:lpstr>
      <vt:lpstr>PowerPoint Presentation</vt:lpstr>
      <vt:lpstr>PowerPoint Presentation</vt:lpstr>
      <vt:lpstr>PowerPoint Presentation</vt:lpstr>
      <vt:lpstr>PowerPoint Presentation</vt:lpstr>
      <vt:lpstr>PowerPoint Presentation</vt:lpstr>
      <vt:lpstr>Public Outreach / Feedback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Koprowski</dc:creator>
  <cp:revision>160</cp:revision>
  <dcterms:created xsi:type="dcterms:W3CDTF">2020-07-14T18:25:06Z</dcterms:created>
  <dcterms:modified xsi:type="dcterms:W3CDTF">2023-10-06T14:35:32Z</dcterms:modified>
</cp:coreProperties>
</file>